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jpeg" ContentType="image/jpeg"/>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s/slide17.xml" ContentType="application/vnd.openxmlformats-officedocument.presentationml.slide+xml"/>
  <Override PartName="/ppt/slides/slide33.xml" ContentType="application/vnd.openxmlformats-officedocument.presentationml.slide+xml"/>
  <Override PartName="/ppt/slides/slide16.xml" ContentType="application/vnd.openxmlformats-officedocument.presentationml.slide+xml"/>
  <Override PartName="/ppt/slides/slide27.xml" ContentType="application/vnd.openxmlformats-officedocument.presentationml.slide+xml"/>
  <Override PartName="/ppt/slides/slide15.xml" ContentType="application/vnd.openxmlformats-officedocument.presentationml.slide+xml"/>
  <Override PartName="/ppt/slides/slide25.xml" ContentType="application/vnd.openxmlformats-officedocument.presentationml.slide+xml"/>
  <Override PartName="/ppt/slides/slide32.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31.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14.xml" ContentType="application/vnd.openxmlformats-officedocument.presentationml.slide+xml"/>
  <Override PartName="/ppt/slides/slide29.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8.xml" ContentType="application/vnd.openxmlformats-officedocument.presentationml.slide+xml"/>
  <Override PartName="/ppt/slides/slide1.xml" ContentType="application/vnd.openxmlformats-officedocument.presentationml.slide+xml"/>
  <Override PartName="/ppt/slides/slide3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26.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layout1.xml" ContentType="application/vnd.openxmlformats-officedocument.drawingml.diagramLayout+xml"/>
  <Override PartName="/ppt/commentAuthors.xml" ContentType="application/vnd.openxmlformats-officedocument.presentationml.commentAuthors+xml"/>
  <Override PartName="/ppt/diagrams/colors1.xml" ContentType="application/vnd.openxmlformats-officedocument.drawingml.diagramColors+xml"/>
  <Override PartName="/ppt/diagrams/quickStyle1.xml" ContentType="application/vnd.openxmlformats-officedocument.drawingml.diagramStyle+xml"/>
  <Override PartName="/ppt/diagrams/drawing1.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314" r:id="rId2"/>
    <p:sldId id="299" r:id="rId3"/>
    <p:sldId id="727" r:id="rId4"/>
    <p:sldId id="729" r:id="rId5"/>
    <p:sldId id="730" r:id="rId6"/>
    <p:sldId id="742" r:id="rId7"/>
    <p:sldId id="732" r:id="rId8"/>
    <p:sldId id="733" r:id="rId9"/>
    <p:sldId id="743" r:id="rId10"/>
    <p:sldId id="709" r:id="rId11"/>
    <p:sldId id="664" r:id="rId12"/>
    <p:sldId id="683" r:id="rId13"/>
    <p:sldId id="705" r:id="rId14"/>
    <p:sldId id="665" r:id="rId15"/>
    <p:sldId id="708" r:id="rId16"/>
    <p:sldId id="707" r:id="rId17"/>
    <p:sldId id="710" r:id="rId18"/>
    <p:sldId id="711" r:id="rId19"/>
    <p:sldId id="726" r:id="rId20"/>
    <p:sldId id="713" r:id="rId21"/>
    <p:sldId id="714" r:id="rId22"/>
    <p:sldId id="715" r:id="rId23"/>
    <p:sldId id="716" r:id="rId24"/>
    <p:sldId id="717" r:id="rId25"/>
    <p:sldId id="718" r:id="rId26"/>
    <p:sldId id="719" r:id="rId27"/>
    <p:sldId id="720" r:id="rId28"/>
    <p:sldId id="721" r:id="rId29"/>
    <p:sldId id="723" r:id="rId30"/>
    <p:sldId id="696" r:id="rId31"/>
    <p:sldId id="695" r:id="rId32"/>
    <p:sldId id="740" r:id="rId33"/>
    <p:sldId id="741" r:id="rId3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yra-Korsgaard, Linda/SEA" initials="" lastIdx="3" clrIdx="0"/>
  <p:cmAuthor id="1" name="michael.culp"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98E040"/>
    <a:srgbClr val="005392"/>
    <a:srgbClr val="F2F2F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08" autoAdjust="0"/>
    <p:restoredTop sz="88423" autoAdjust="0"/>
  </p:normalViewPr>
  <p:slideViewPr>
    <p:cSldViewPr>
      <p:cViewPr varScale="1">
        <p:scale>
          <a:sx n="104" d="100"/>
          <a:sy n="104" d="100"/>
        </p:scale>
        <p:origin x="-1764" y="-84"/>
      </p:cViewPr>
      <p:guideLst>
        <p:guide orient="horz" pos="2160"/>
        <p:guide pos="2880"/>
      </p:guideLst>
    </p:cSldViewPr>
  </p:slideViewPr>
  <p:outlineViewPr>
    <p:cViewPr>
      <p:scale>
        <a:sx n="33" d="100"/>
        <a:sy n="33" d="100"/>
      </p:scale>
      <p:origin x="0" y="20454"/>
    </p:cViewPr>
  </p:outlineViewPr>
  <p:notesTextViewPr>
    <p:cViewPr>
      <p:scale>
        <a:sx n="100" d="100"/>
        <a:sy n="100" d="100"/>
      </p:scale>
      <p:origin x="0" y="0"/>
    </p:cViewPr>
  </p:notesTextViewPr>
  <p:sorterViewPr>
    <p:cViewPr>
      <p:scale>
        <a:sx n="100" d="100"/>
        <a:sy n="100" d="100"/>
      </p:scale>
      <p:origin x="0" y="27996"/>
    </p:cViewPr>
  </p:sorterViewPr>
  <p:notesViewPr>
    <p:cSldViewPr>
      <p:cViewPr varScale="1">
        <p:scale>
          <a:sx n="56" d="100"/>
          <a:sy n="56" d="100"/>
        </p:scale>
        <p:origin x="-1860"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74A050-F43C-4B75-8E0F-8FDAFDD3AC40}" type="doc">
      <dgm:prSet loTypeId="urn:microsoft.com/office/officeart/2005/8/layout/cycle1" loCatId="cycle" qsTypeId="urn:microsoft.com/office/officeart/2005/8/quickstyle/simple1#1" qsCatId="simple" csTypeId="urn:microsoft.com/office/officeart/2005/8/colors/accent1_2#1" csCatId="accent1" phldr="1"/>
      <dgm:spPr/>
      <dgm:t>
        <a:bodyPr/>
        <a:lstStyle/>
        <a:p>
          <a:endParaRPr lang="en-US"/>
        </a:p>
      </dgm:t>
    </dgm:pt>
    <dgm:pt modelId="{F9F65E31-C524-4CD8-9211-CF272FA03A3B}">
      <dgm:prSet phldrT="[Text]"/>
      <dgm:spPr/>
      <dgm:t>
        <a:bodyPr/>
        <a:lstStyle/>
        <a:p>
          <a:r>
            <a:rPr lang="en-US" dirty="0" smtClean="0"/>
            <a:t>Project Development</a:t>
          </a:r>
          <a:endParaRPr lang="en-US" dirty="0"/>
        </a:p>
      </dgm:t>
    </dgm:pt>
    <dgm:pt modelId="{7475732B-E46B-4A58-84AC-87A653346763}" type="parTrans" cxnId="{C9A391E0-F71C-4187-B961-A95DD9FE8D38}">
      <dgm:prSet/>
      <dgm:spPr/>
      <dgm:t>
        <a:bodyPr/>
        <a:lstStyle/>
        <a:p>
          <a:endParaRPr lang="en-US"/>
        </a:p>
      </dgm:t>
    </dgm:pt>
    <dgm:pt modelId="{40F3D72D-8C01-4AAD-AF3B-18C03C192CC8}" type="sibTrans" cxnId="{C9A391E0-F71C-4187-B961-A95DD9FE8D38}">
      <dgm:prSet/>
      <dgm:spPr/>
      <dgm:t>
        <a:bodyPr/>
        <a:lstStyle/>
        <a:p>
          <a:endParaRPr lang="en-US" dirty="0"/>
        </a:p>
      </dgm:t>
    </dgm:pt>
    <dgm:pt modelId="{2D5A95A5-72D1-4920-A4E5-7B2A5EC6712C}">
      <dgm:prSet phldrT="[Text]"/>
      <dgm:spPr/>
      <dgm:t>
        <a:bodyPr/>
        <a:lstStyle/>
        <a:p>
          <a:r>
            <a:rPr lang="en-US" dirty="0" smtClean="0"/>
            <a:t>Transportation Systems Management, Operations &amp; Maintenance </a:t>
          </a:r>
          <a:endParaRPr lang="en-US" dirty="0"/>
        </a:p>
      </dgm:t>
    </dgm:pt>
    <dgm:pt modelId="{041EC965-D7A9-4BB8-A4FA-EC574DD7EA3A}" type="parTrans" cxnId="{A206A7C2-8039-4DA0-BC2E-FF2C7BDAE381}">
      <dgm:prSet/>
      <dgm:spPr/>
      <dgm:t>
        <a:bodyPr/>
        <a:lstStyle/>
        <a:p>
          <a:endParaRPr lang="en-US"/>
        </a:p>
      </dgm:t>
    </dgm:pt>
    <dgm:pt modelId="{C69F1608-FA88-4763-8E37-ECE3A93BA6C6}" type="sibTrans" cxnId="{A206A7C2-8039-4DA0-BC2E-FF2C7BDAE381}">
      <dgm:prSet/>
      <dgm:spPr/>
      <dgm:t>
        <a:bodyPr/>
        <a:lstStyle/>
        <a:p>
          <a:endParaRPr lang="en-US" dirty="0"/>
        </a:p>
      </dgm:t>
    </dgm:pt>
    <dgm:pt modelId="{A02E4EF3-B90A-4713-B344-659509FEA0FF}">
      <dgm:prSet phldrT="[Text]"/>
      <dgm:spPr/>
      <dgm:t>
        <a:bodyPr/>
        <a:lstStyle/>
        <a:p>
          <a:r>
            <a:rPr lang="en-US" dirty="0" smtClean="0"/>
            <a:t>System Planning &amp; Processes</a:t>
          </a:r>
          <a:endParaRPr lang="en-US" dirty="0"/>
        </a:p>
      </dgm:t>
    </dgm:pt>
    <dgm:pt modelId="{5B052E9D-042F-4F80-848E-2C6082C978C2}" type="parTrans" cxnId="{073D2C73-CEA8-4574-9F82-3D022D2B52D8}">
      <dgm:prSet/>
      <dgm:spPr/>
      <dgm:t>
        <a:bodyPr/>
        <a:lstStyle/>
        <a:p>
          <a:endParaRPr lang="en-US"/>
        </a:p>
      </dgm:t>
    </dgm:pt>
    <dgm:pt modelId="{16107958-DAA2-4A81-8D95-5B5C068C4FB5}" type="sibTrans" cxnId="{073D2C73-CEA8-4574-9F82-3D022D2B52D8}">
      <dgm:prSet/>
      <dgm:spPr/>
      <dgm:t>
        <a:bodyPr/>
        <a:lstStyle/>
        <a:p>
          <a:endParaRPr lang="en-US" dirty="0"/>
        </a:p>
      </dgm:t>
    </dgm:pt>
    <dgm:pt modelId="{273954F2-8B7E-48C7-9B9B-A92D993729FD}" type="pres">
      <dgm:prSet presAssocID="{6374A050-F43C-4B75-8E0F-8FDAFDD3AC40}" presName="cycle" presStyleCnt="0">
        <dgm:presLayoutVars>
          <dgm:dir/>
          <dgm:resizeHandles val="exact"/>
        </dgm:presLayoutVars>
      </dgm:prSet>
      <dgm:spPr/>
      <dgm:t>
        <a:bodyPr/>
        <a:lstStyle/>
        <a:p>
          <a:endParaRPr lang="en-US"/>
        </a:p>
      </dgm:t>
    </dgm:pt>
    <dgm:pt modelId="{3B0879AF-69D5-40E3-8184-AD9D6C1772E0}" type="pres">
      <dgm:prSet presAssocID="{F9F65E31-C524-4CD8-9211-CF272FA03A3B}" presName="dummy" presStyleCnt="0"/>
      <dgm:spPr/>
    </dgm:pt>
    <dgm:pt modelId="{44A7D7AC-79AC-4DCD-8C5F-55F3426AD8B6}" type="pres">
      <dgm:prSet presAssocID="{F9F65E31-C524-4CD8-9211-CF272FA03A3B}" presName="node" presStyleLbl="revTx" presStyleIdx="0" presStyleCnt="3">
        <dgm:presLayoutVars>
          <dgm:bulletEnabled val="1"/>
        </dgm:presLayoutVars>
      </dgm:prSet>
      <dgm:spPr/>
      <dgm:t>
        <a:bodyPr/>
        <a:lstStyle/>
        <a:p>
          <a:endParaRPr lang="en-US"/>
        </a:p>
      </dgm:t>
    </dgm:pt>
    <dgm:pt modelId="{0599EEF1-0914-4265-A73F-061C3AB779DE}" type="pres">
      <dgm:prSet presAssocID="{40F3D72D-8C01-4AAD-AF3B-18C03C192CC8}" presName="sibTrans" presStyleLbl="node1" presStyleIdx="0" presStyleCnt="3"/>
      <dgm:spPr/>
      <dgm:t>
        <a:bodyPr/>
        <a:lstStyle/>
        <a:p>
          <a:endParaRPr lang="en-US"/>
        </a:p>
      </dgm:t>
    </dgm:pt>
    <dgm:pt modelId="{2D8325E9-E8AD-48E8-A7A2-EFAB265998D5}" type="pres">
      <dgm:prSet presAssocID="{2D5A95A5-72D1-4920-A4E5-7B2A5EC6712C}" presName="dummy" presStyleCnt="0"/>
      <dgm:spPr/>
    </dgm:pt>
    <dgm:pt modelId="{6428F587-40B5-4DC6-A8AC-EA318EEA54F9}" type="pres">
      <dgm:prSet presAssocID="{2D5A95A5-72D1-4920-A4E5-7B2A5EC6712C}" presName="node" presStyleLbl="revTx" presStyleIdx="1" presStyleCnt="3">
        <dgm:presLayoutVars>
          <dgm:bulletEnabled val="1"/>
        </dgm:presLayoutVars>
      </dgm:prSet>
      <dgm:spPr/>
      <dgm:t>
        <a:bodyPr/>
        <a:lstStyle/>
        <a:p>
          <a:endParaRPr lang="en-US"/>
        </a:p>
      </dgm:t>
    </dgm:pt>
    <dgm:pt modelId="{31854CB4-EF9F-4DC2-8812-4282BCD286A1}" type="pres">
      <dgm:prSet presAssocID="{C69F1608-FA88-4763-8E37-ECE3A93BA6C6}" presName="sibTrans" presStyleLbl="node1" presStyleIdx="1" presStyleCnt="3"/>
      <dgm:spPr/>
      <dgm:t>
        <a:bodyPr/>
        <a:lstStyle/>
        <a:p>
          <a:endParaRPr lang="en-US"/>
        </a:p>
      </dgm:t>
    </dgm:pt>
    <dgm:pt modelId="{2779FF6F-8A9C-4E62-A68C-A6B51EB720A3}" type="pres">
      <dgm:prSet presAssocID="{A02E4EF3-B90A-4713-B344-659509FEA0FF}" presName="dummy" presStyleCnt="0"/>
      <dgm:spPr/>
    </dgm:pt>
    <dgm:pt modelId="{8EE18736-B02E-4F9A-8CB2-094EFBA5F1C8}" type="pres">
      <dgm:prSet presAssocID="{A02E4EF3-B90A-4713-B344-659509FEA0FF}" presName="node" presStyleLbl="revTx" presStyleIdx="2" presStyleCnt="3">
        <dgm:presLayoutVars>
          <dgm:bulletEnabled val="1"/>
        </dgm:presLayoutVars>
      </dgm:prSet>
      <dgm:spPr/>
      <dgm:t>
        <a:bodyPr/>
        <a:lstStyle/>
        <a:p>
          <a:endParaRPr lang="en-US"/>
        </a:p>
      </dgm:t>
    </dgm:pt>
    <dgm:pt modelId="{7ECA3275-C4E6-4F23-9352-C72AE613C055}" type="pres">
      <dgm:prSet presAssocID="{16107958-DAA2-4A81-8D95-5B5C068C4FB5}" presName="sibTrans" presStyleLbl="node1" presStyleIdx="2" presStyleCnt="3"/>
      <dgm:spPr/>
      <dgm:t>
        <a:bodyPr/>
        <a:lstStyle/>
        <a:p>
          <a:endParaRPr lang="en-US"/>
        </a:p>
      </dgm:t>
    </dgm:pt>
  </dgm:ptLst>
  <dgm:cxnLst>
    <dgm:cxn modelId="{0F8D2F4B-8E8A-4C13-B925-F5DBF44C59A8}" type="presOf" srcId="{2D5A95A5-72D1-4920-A4E5-7B2A5EC6712C}" destId="{6428F587-40B5-4DC6-A8AC-EA318EEA54F9}" srcOrd="0" destOrd="0" presId="urn:microsoft.com/office/officeart/2005/8/layout/cycle1"/>
    <dgm:cxn modelId="{B49E1986-FB8A-4D91-A57F-DFD6FDC6E1F2}" type="presOf" srcId="{40F3D72D-8C01-4AAD-AF3B-18C03C192CC8}" destId="{0599EEF1-0914-4265-A73F-061C3AB779DE}" srcOrd="0" destOrd="0" presId="urn:microsoft.com/office/officeart/2005/8/layout/cycle1"/>
    <dgm:cxn modelId="{C9A391E0-F71C-4187-B961-A95DD9FE8D38}" srcId="{6374A050-F43C-4B75-8E0F-8FDAFDD3AC40}" destId="{F9F65E31-C524-4CD8-9211-CF272FA03A3B}" srcOrd="0" destOrd="0" parTransId="{7475732B-E46B-4A58-84AC-87A653346763}" sibTransId="{40F3D72D-8C01-4AAD-AF3B-18C03C192CC8}"/>
    <dgm:cxn modelId="{6C8C16A2-EDBE-40C2-A5AE-A91D6544E27C}" type="presOf" srcId="{6374A050-F43C-4B75-8E0F-8FDAFDD3AC40}" destId="{273954F2-8B7E-48C7-9B9B-A92D993729FD}" srcOrd="0" destOrd="0" presId="urn:microsoft.com/office/officeart/2005/8/layout/cycle1"/>
    <dgm:cxn modelId="{1F41A4A7-F031-44EF-88C6-475CEF467405}" type="presOf" srcId="{F9F65E31-C524-4CD8-9211-CF272FA03A3B}" destId="{44A7D7AC-79AC-4DCD-8C5F-55F3426AD8B6}" srcOrd="0" destOrd="0" presId="urn:microsoft.com/office/officeart/2005/8/layout/cycle1"/>
    <dgm:cxn modelId="{6E5B41AB-05B3-48BD-A19F-75375319A060}" type="presOf" srcId="{C69F1608-FA88-4763-8E37-ECE3A93BA6C6}" destId="{31854CB4-EF9F-4DC2-8812-4282BCD286A1}" srcOrd="0" destOrd="0" presId="urn:microsoft.com/office/officeart/2005/8/layout/cycle1"/>
    <dgm:cxn modelId="{A206A7C2-8039-4DA0-BC2E-FF2C7BDAE381}" srcId="{6374A050-F43C-4B75-8E0F-8FDAFDD3AC40}" destId="{2D5A95A5-72D1-4920-A4E5-7B2A5EC6712C}" srcOrd="1" destOrd="0" parTransId="{041EC965-D7A9-4BB8-A4FA-EC574DD7EA3A}" sibTransId="{C69F1608-FA88-4763-8E37-ECE3A93BA6C6}"/>
    <dgm:cxn modelId="{1E0B1EEE-57FB-4D26-8D9B-1BAC381345C5}" type="presOf" srcId="{A02E4EF3-B90A-4713-B344-659509FEA0FF}" destId="{8EE18736-B02E-4F9A-8CB2-094EFBA5F1C8}" srcOrd="0" destOrd="0" presId="urn:microsoft.com/office/officeart/2005/8/layout/cycle1"/>
    <dgm:cxn modelId="{6CB53D1C-FF4C-45BF-A154-5FAA73CB8747}" type="presOf" srcId="{16107958-DAA2-4A81-8D95-5B5C068C4FB5}" destId="{7ECA3275-C4E6-4F23-9352-C72AE613C055}" srcOrd="0" destOrd="0" presId="urn:microsoft.com/office/officeart/2005/8/layout/cycle1"/>
    <dgm:cxn modelId="{073D2C73-CEA8-4574-9F82-3D022D2B52D8}" srcId="{6374A050-F43C-4B75-8E0F-8FDAFDD3AC40}" destId="{A02E4EF3-B90A-4713-B344-659509FEA0FF}" srcOrd="2" destOrd="0" parTransId="{5B052E9D-042F-4F80-848E-2C6082C978C2}" sibTransId="{16107958-DAA2-4A81-8D95-5B5C068C4FB5}"/>
    <dgm:cxn modelId="{629FD949-7E8C-4A8C-8888-D9BB65934DB1}" type="presParOf" srcId="{273954F2-8B7E-48C7-9B9B-A92D993729FD}" destId="{3B0879AF-69D5-40E3-8184-AD9D6C1772E0}" srcOrd="0" destOrd="0" presId="urn:microsoft.com/office/officeart/2005/8/layout/cycle1"/>
    <dgm:cxn modelId="{1C008264-0F0A-4FEB-A51C-F08D9FABE463}" type="presParOf" srcId="{273954F2-8B7E-48C7-9B9B-A92D993729FD}" destId="{44A7D7AC-79AC-4DCD-8C5F-55F3426AD8B6}" srcOrd="1" destOrd="0" presId="urn:microsoft.com/office/officeart/2005/8/layout/cycle1"/>
    <dgm:cxn modelId="{C4ACBDD1-8116-4996-AA96-12D2D3040A25}" type="presParOf" srcId="{273954F2-8B7E-48C7-9B9B-A92D993729FD}" destId="{0599EEF1-0914-4265-A73F-061C3AB779DE}" srcOrd="2" destOrd="0" presId="urn:microsoft.com/office/officeart/2005/8/layout/cycle1"/>
    <dgm:cxn modelId="{F3ED84FA-EB4E-4002-ADCE-BF0D03BE69CD}" type="presParOf" srcId="{273954F2-8B7E-48C7-9B9B-A92D993729FD}" destId="{2D8325E9-E8AD-48E8-A7A2-EFAB265998D5}" srcOrd="3" destOrd="0" presId="urn:microsoft.com/office/officeart/2005/8/layout/cycle1"/>
    <dgm:cxn modelId="{491948A1-CF00-4B77-81F4-ED46387BC167}" type="presParOf" srcId="{273954F2-8B7E-48C7-9B9B-A92D993729FD}" destId="{6428F587-40B5-4DC6-A8AC-EA318EEA54F9}" srcOrd="4" destOrd="0" presId="urn:microsoft.com/office/officeart/2005/8/layout/cycle1"/>
    <dgm:cxn modelId="{8B0E767A-895B-4ADA-8728-AE3CF9F119E3}" type="presParOf" srcId="{273954F2-8B7E-48C7-9B9B-A92D993729FD}" destId="{31854CB4-EF9F-4DC2-8812-4282BCD286A1}" srcOrd="5" destOrd="0" presId="urn:microsoft.com/office/officeart/2005/8/layout/cycle1"/>
    <dgm:cxn modelId="{4BB8EBAE-7862-4F64-88DC-2479401B2367}" type="presParOf" srcId="{273954F2-8B7E-48C7-9B9B-A92D993729FD}" destId="{2779FF6F-8A9C-4E62-A68C-A6B51EB720A3}" srcOrd="6" destOrd="0" presId="urn:microsoft.com/office/officeart/2005/8/layout/cycle1"/>
    <dgm:cxn modelId="{304B27C3-6C94-4F8D-B86B-F5DCC5993C83}" type="presParOf" srcId="{273954F2-8B7E-48C7-9B9B-A92D993729FD}" destId="{8EE18736-B02E-4F9A-8CB2-094EFBA5F1C8}" srcOrd="7" destOrd="0" presId="urn:microsoft.com/office/officeart/2005/8/layout/cycle1"/>
    <dgm:cxn modelId="{C62DCB35-A5BD-481D-9002-16417AF5DE99}" type="presParOf" srcId="{273954F2-8B7E-48C7-9B9B-A92D993729FD}" destId="{7ECA3275-C4E6-4F23-9352-C72AE613C055}" srcOrd="8" destOrd="0" presId="urn:microsoft.com/office/officeart/2005/8/layout/cycle1"/>
  </dgm:cxnLst>
  <dgm:bg/>
  <dgm:whole>
    <a:ln w="25400">
      <a:solidFill>
        <a:schemeClr val="accent1"/>
      </a:solid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88140" tIns="44070" rIns="88140" bIns="44070" rtlCol="0"/>
          <a:lstStyle>
            <a:lvl1pPr algn="l">
              <a:defRPr sz="1200">
                <a:latin typeface="Arial" pitchFamily="34" charset="0"/>
                <a:cs typeface="+mn-cs"/>
              </a:defRPr>
            </a:lvl1pPr>
          </a:lstStyle>
          <a:p>
            <a:pPr>
              <a:defRPr/>
            </a:pPr>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lIns="88140" tIns="44070" rIns="88140" bIns="44070" rtlCol="0"/>
          <a:lstStyle>
            <a:lvl1pPr algn="r">
              <a:defRPr sz="1200" smtClean="0">
                <a:latin typeface="Arial" pitchFamily="34" charset="0"/>
                <a:cs typeface="+mn-cs"/>
              </a:defRPr>
            </a:lvl1pPr>
          </a:lstStyle>
          <a:p>
            <a:pPr>
              <a:defRPr/>
            </a:pPr>
            <a:fld id="{26A15B11-FDD3-4CE9-8098-FC5E9F511BA0}" type="datetimeFigureOut">
              <a:rPr lang="en-US"/>
              <a:pPr>
                <a:defRPr/>
              </a:pPr>
              <a:t>7/18/2011</a:t>
            </a:fld>
            <a:endParaRPr lang="en-US"/>
          </a:p>
        </p:txBody>
      </p:sp>
      <p:sp>
        <p:nvSpPr>
          <p:cNvPr id="4" name="Footer Placeholder 3"/>
          <p:cNvSpPr>
            <a:spLocks noGrp="1"/>
          </p:cNvSpPr>
          <p:nvPr>
            <p:ph type="ftr" sz="quarter" idx="2"/>
          </p:nvPr>
        </p:nvSpPr>
        <p:spPr>
          <a:xfrm>
            <a:off x="0" y="8831263"/>
            <a:ext cx="3038475" cy="463550"/>
          </a:xfrm>
          <a:prstGeom prst="rect">
            <a:avLst/>
          </a:prstGeom>
        </p:spPr>
        <p:txBody>
          <a:bodyPr vert="horz" lIns="88140" tIns="44070" rIns="88140" bIns="44070" rtlCol="0" anchor="b"/>
          <a:lstStyle>
            <a:lvl1pPr algn="l">
              <a:defRPr sz="1200">
                <a:latin typeface="Arial" pitchFamily="34" charset="0"/>
                <a:cs typeface="+mn-cs"/>
              </a:defRPr>
            </a:lvl1pPr>
          </a:lstStyle>
          <a:p>
            <a:pPr>
              <a:defRPr/>
            </a:pPr>
            <a:endParaRPr lang="en-US"/>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lIns="88140" tIns="44070" rIns="88140" bIns="44070" rtlCol="0" anchor="b"/>
          <a:lstStyle>
            <a:lvl1pPr algn="r">
              <a:defRPr sz="1200" smtClean="0">
                <a:latin typeface="Arial" pitchFamily="34" charset="0"/>
                <a:cs typeface="+mn-cs"/>
              </a:defRPr>
            </a:lvl1pPr>
          </a:lstStyle>
          <a:p>
            <a:pPr>
              <a:defRPr/>
            </a:pPr>
            <a:fld id="{705EEE27-23C1-4073-9C1A-241ED8946FA3}"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3173" tIns="46587" rIns="93173" bIns="46587"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3173" tIns="46587" rIns="93173" bIns="46587" rtlCol="0"/>
          <a:lstStyle>
            <a:lvl1pPr algn="r" fontAlgn="auto">
              <a:spcBef>
                <a:spcPts val="0"/>
              </a:spcBef>
              <a:spcAft>
                <a:spcPts val="0"/>
              </a:spcAft>
              <a:defRPr sz="1300">
                <a:latin typeface="+mn-lt"/>
                <a:cs typeface="+mn-cs"/>
              </a:defRPr>
            </a:lvl1pPr>
          </a:lstStyle>
          <a:p>
            <a:pPr>
              <a:defRPr/>
            </a:pPr>
            <a:fld id="{494E9E08-3210-416F-BD99-BA411517AEF7}" type="datetimeFigureOut">
              <a:rPr lang="en-US"/>
              <a:pPr>
                <a:defRPr/>
              </a:pPr>
              <a:t>7/18/2011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3" tIns="46587" rIns="93173" bIns="46587" rtlCol="0" anchor="ctr"/>
          <a:lstStyle/>
          <a:p>
            <a:pPr lvl="0"/>
            <a:endParaRPr lang="en-US" noProof="0" dirty="0"/>
          </a:p>
        </p:txBody>
      </p:sp>
      <p:sp>
        <p:nvSpPr>
          <p:cNvPr id="5" name="Notes Placeholder 4"/>
          <p:cNvSpPr>
            <a:spLocks noGrp="1"/>
          </p:cNvSpPr>
          <p:nvPr>
            <p:ph type="body" sz="quarter" idx="3"/>
          </p:nvPr>
        </p:nvSpPr>
        <p:spPr>
          <a:xfrm>
            <a:off x="701675" y="4416425"/>
            <a:ext cx="5607050" cy="4181475"/>
          </a:xfrm>
          <a:prstGeom prst="rect">
            <a:avLst/>
          </a:prstGeom>
        </p:spPr>
        <p:txBody>
          <a:bodyPr vert="horz" lIns="93173" tIns="46587" rIns="93173" bIns="4658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31263"/>
            <a:ext cx="3038475" cy="463550"/>
          </a:xfrm>
          <a:prstGeom prst="rect">
            <a:avLst/>
          </a:prstGeom>
        </p:spPr>
        <p:txBody>
          <a:bodyPr vert="horz" lIns="93173" tIns="46587" rIns="93173" bIns="46587"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lIns="93173" tIns="46587" rIns="93173" bIns="46587" rtlCol="0" anchor="b"/>
          <a:lstStyle>
            <a:lvl1pPr algn="r" fontAlgn="auto">
              <a:spcBef>
                <a:spcPts val="0"/>
              </a:spcBef>
              <a:spcAft>
                <a:spcPts val="0"/>
              </a:spcAft>
              <a:defRPr sz="1300">
                <a:latin typeface="+mn-lt"/>
                <a:cs typeface="+mn-cs"/>
              </a:defRPr>
            </a:lvl1pPr>
          </a:lstStyle>
          <a:p>
            <a:pPr>
              <a:defRPr/>
            </a:pPr>
            <a:fld id="{C0E27D6D-5EE3-4431-8CF2-FF4D2E4927D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113003-A55A-4590-975E-BE35291B7C2C}" type="slidenum">
              <a:rPr lang="en-US" smtClean="0"/>
              <a:pPr fontAlgn="base">
                <a:spcBef>
                  <a:spcPct val="0"/>
                </a:spcBef>
                <a:spcAft>
                  <a:spcPct val="0"/>
                </a:spcAft>
                <a:defRPr/>
              </a:pPr>
              <a:t>2</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marL="227013" indent="-227013">
              <a:lnSpc>
                <a:spcPct val="80000"/>
              </a:lnSpc>
            </a:pPr>
            <a:r>
              <a:rPr lang="en-US" sz="500" smtClean="0"/>
              <a:t>BEFORE THE MEETING</a:t>
            </a:r>
          </a:p>
          <a:p>
            <a:pPr marL="227013" indent="-227013">
              <a:lnSpc>
                <a:spcPct val="80000"/>
              </a:lnSpc>
            </a:pPr>
            <a:r>
              <a:rPr lang="en-US" sz="500" smtClean="0"/>
              <a:t>Login as fhwa.tester@gmail.com with password = nwd27p)G</a:t>
            </a:r>
          </a:p>
          <a:p>
            <a:pPr marL="227013" indent="-227013">
              <a:lnSpc>
                <a:spcPct val="80000"/>
              </a:lnSpc>
            </a:pPr>
            <a:r>
              <a:rPr lang="en-US" sz="500" smtClean="0"/>
              <a:t>DO NOT PLAY WITH SCORING UNTIL DEMO</a:t>
            </a:r>
          </a:p>
          <a:p>
            <a:pPr marL="227013" indent="-227013">
              <a:lnSpc>
                <a:spcPct val="80000"/>
              </a:lnSpc>
            </a:pPr>
            <a:endParaRPr lang="en-US" sz="500" smtClean="0"/>
          </a:p>
          <a:p>
            <a:pPr marL="227013" indent="-227013">
              <a:lnSpc>
                <a:spcPct val="80000"/>
              </a:lnSpc>
            </a:pPr>
            <a:r>
              <a:rPr lang="en-US" sz="500" smtClean="0"/>
              <a:t>Jump to the score tab, show the pull down menu at the top to pick a project or start a new one</a:t>
            </a:r>
          </a:p>
          <a:p>
            <a:pPr marL="227013" indent="-227013">
              <a:lnSpc>
                <a:spcPct val="80000"/>
              </a:lnSpc>
            </a:pPr>
            <a:r>
              <a:rPr lang="en-US" sz="500" smtClean="0"/>
              <a:t>Pick the Test Project – Basic</a:t>
            </a:r>
          </a:p>
          <a:p>
            <a:pPr marL="227013" indent="-227013">
              <a:lnSpc>
                <a:spcPct val="80000"/>
              </a:lnSpc>
            </a:pPr>
            <a:r>
              <a:rPr lang="en-US" sz="500" smtClean="0"/>
              <a:t>Note that the Score is already at 20 per the project info</a:t>
            </a:r>
          </a:p>
          <a:p>
            <a:pPr marL="227013" indent="-227013">
              <a:lnSpc>
                <a:spcPct val="80000"/>
              </a:lnSpc>
              <a:buFont typeface="Calibri" pitchFamily="34" charset="0"/>
              <a:buAutoNum type="arabicPeriod"/>
            </a:pPr>
            <a:endParaRPr lang="en-US" sz="500" smtClean="0"/>
          </a:p>
          <a:p>
            <a:pPr marL="227013" indent="-227013">
              <a:lnSpc>
                <a:spcPct val="80000"/>
              </a:lnSpc>
            </a:pPr>
            <a:r>
              <a:rPr lang="en-US" sz="500" smtClean="0"/>
              <a:t>We’re going to score 4 different credits to show the 4 scoring tool options:</a:t>
            </a:r>
          </a:p>
          <a:p>
            <a:pPr marL="227013" indent="-227013">
              <a:lnSpc>
                <a:spcPct val="80000"/>
              </a:lnSpc>
              <a:buFont typeface="Calibri" pitchFamily="34" charset="0"/>
              <a:buAutoNum type="arabicPeriod"/>
            </a:pPr>
            <a:r>
              <a:rPr lang="en-US" sz="500" smtClean="0"/>
              <a:t>Yes/No: PD-1 Cost Benefit Analysis</a:t>
            </a:r>
          </a:p>
          <a:p>
            <a:pPr marL="685800" lvl="1" indent="-227013">
              <a:lnSpc>
                <a:spcPct val="80000"/>
              </a:lnSpc>
              <a:buFontTx/>
              <a:buChar char="•"/>
            </a:pPr>
            <a:r>
              <a:rPr lang="en-US" sz="500" smtClean="0"/>
              <a:t>Click on Cost Benefit Analysis</a:t>
            </a:r>
          </a:p>
          <a:p>
            <a:pPr marL="685800" lvl="1" indent="-227013">
              <a:lnSpc>
                <a:spcPct val="80000"/>
              </a:lnSpc>
              <a:buFontTx/>
              <a:buChar char="•"/>
            </a:pPr>
            <a:r>
              <a:rPr lang="en-US" sz="500" smtClean="0"/>
              <a:t>Choose Score tab</a:t>
            </a:r>
          </a:p>
          <a:p>
            <a:pPr marL="685800" lvl="1" indent="-227013">
              <a:lnSpc>
                <a:spcPct val="80000"/>
              </a:lnSpc>
              <a:buFontTx/>
              <a:buChar char="•"/>
            </a:pPr>
            <a:r>
              <a:rPr lang="en-US" sz="500" smtClean="0"/>
              <a:t>Click on Radio Button for Yes</a:t>
            </a:r>
          </a:p>
          <a:p>
            <a:pPr marL="685800" lvl="1" indent="-227013">
              <a:lnSpc>
                <a:spcPct val="80000"/>
              </a:lnSpc>
              <a:buFontTx/>
              <a:buChar char="•"/>
            </a:pPr>
            <a:r>
              <a:rPr lang="en-US" sz="500" smtClean="0"/>
              <a:t>Click Save</a:t>
            </a:r>
          </a:p>
          <a:p>
            <a:pPr marL="685800" lvl="1" indent="-227013">
              <a:lnSpc>
                <a:spcPct val="80000"/>
              </a:lnSpc>
              <a:buFontTx/>
              <a:buChar char="•"/>
            </a:pPr>
            <a:r>
              <a:rPr lang="en-US" sz="500" smtClean="0"/>
              <a:t>Click on Close Window</a:t>
            </a:r>
          </a:p>
          <a:p>
            <a:pPr marL="685800" lvl="1" indent="-227013">
              <a:lnSpc>
                <a:spcPct val="80000"/>
              </a:lnSpc>
              <a:buFontTx/>
              <a:buChar char="•"/>
            </a:pPr>
            <a:r>
              <a:rPr lang="en-US" sz="500" smtClean="0"/>
              <a:t>Refresh your screen and note that total changed from 20 to 23 points and the project is not rated</a:t>
            </a:r>
          </a:p>
          <a:p>
            <a:pPr marL="227013" indent="-227013">
              <a:lnSpc>
                <a:spcPct val="80000"/>
              </a:lnSpc>
              <a:buFont typeface="Calibri" pitchFamily="34" charset="0"/>
              <a:buAutoNum type="arabicPeriod"/>
            </a:pPr>
            <a:r>
              <a:rPr lang="en-US" sz="500" smtClean="0"/>
              <a:t>Choose 1 (options and ranges provided in scoring tool): PD-20 Energy Efficient Lighting</a:t>
            </a:r>
          </a:p>
          <a:p>
            <a:pPr marL="685800" lvl="1" indent="-227013">
              <a:lnSpc>
                <a:spcPct val="80000"/>
              </a:lnSpc>
              <a:buFontTx/>
              <a:buChar char="•"/>
            </a:pPr>
            <a:r>
              <a:rPr lang="en-US" sz="500" smtClean="0"/>
              <a:t>Click on Energy Efficient Lighting</a:t>
            </a:r>
          </a:p>
          <a:p>
            <a:pPr marL="685800" lvl="1" indent="-227013">
              <a:lnSpc>
                <a:spcPct val="80000"/>
              </a:lnSpc>
              <a:buFontTx/>
              <a:buChar char="•"/>
            </a:pPr>
            <a:r>
              <a:rPr lang="en-US" sz="500" smtClean="0"/>
              <a:t>Choose Score tab</a:t>
            </a:r>
          </a:p>
          <a:p>
            <a:pPr marL="685800" lvl="1" indent="-227013">
              <a:lnSpc>
                <a:spcPct val="80000"/>
              </a:lnSpc>
              <a:buFontTx/>
              <a:buChar char="•"/>
            </a:pPr>
            <a:r>
              <a:rPr lang="en-US" sz="500" smtClean="0"/>
              <a:t>Click on Radio Button for Yes</a:t>
            </a:r>
          </a:p>
          <a:p>
            <a:pPr marL="685800" lvl="1" indent="-227013">
              <a:lnSpc>
                <a:spcPct val="80000"/>
              </a:lnSpc>
              <a:buFontTx/>
              <a:buChar char="•"/>
            </a:pPr>
            <a:r>
              <a:rPr lang="en-US" sz="500" smtClean="0"/>
              <a:t>Choose Radio Button for 40% (refer to intro materials)</a:t>
            </a:r>
          </a:p>
          <a:p>
            <a:pPr marL="685800" lvl="1" indent="-227013">
              <a:lnSpc>
                <a:spcPct val="80000"/>
              </a:lnSpc>
              <a:buFontTx/>
              <a:buChar char="•"/>
            </a:pPr>
            <a:r>
              <a:rPr lang="en-US" sz="500" smtClean="0"/>
              <a:t>Click Save</a:t>
            </a:r>
          </a:p>
          <a:p>
            <a:pPr marL="685800" lvl="1" indent="-227013">
              <a:lnSpc>
                <a:spcPct val="80000"/>
              </a:lnSpc>
              <a:buFontTx/>
              <a:buChar char="•"/>
            </a:pPr>
            <a:r>
              <a:rPr lang="en-US" sz="500" smtClean="0"/>
              <a:t>Click on Close Window</a:t>
            </a:r>
          </a:p>
          <a:p>
            <a:pPr marL="685800" lvl="1" indent="-227013">
              <a:lnSpc>
                <a:spcPct val="80000"/>
              </a:lnSpc>
              <a:buFontTx/>
              <a:buChar char="•"/>
            </a:pPr>
            <a:r>
              <a:rPr lang="en-US" sz="500" smtClean="0"/>
              <a:t>Refresh screen and note that total changed from 23 to 27 points and project is rated bronze</a:t>
            </a:r>
          </a:p>
          <a:p>
            <a:pPr marL="227013" indent="-227013">
              <a:lnSpc>
                <a:spcPct val="80000"/>
              </a:lnSpc>
              <a:buFont typeface="Calibri" pitchFamily="34" charset="0"/>
              <a:buAutoNum type="arabicPeriod"/>
            </a:pPr>
            <a:r>
              <a:rPr lang="en-US" sz="500" smtClean="0"/>
              <a:t>Cascading Questions (when first question is answered, second follows – may be dependent on first answer): PD-14 Pedestrian Access</a:t>
            </a:r>
          </a:p>
          <a:p>
            <a:pPr marL="685800" lvl="1" indent="-227013">
              <a:lnSpc>
                <a:spcPct val="80000"/>
              </a:lnSpc>
              <a:buFontTx/>
              <a:buChar char="•"/>
            </a:pPr>
            <a:r>
              <a:rPr lang="en-US" sz="500" smtClean="0"/>
              <a:t>Click on Pedestrian Access</a:t>
            </a:r>
          </a:p>
          <a:p>
            <a:pPr marL="685800" lvl="1" indent="-227013">
              <a:lnSpc>
                <a:spcPct val="80000"/>
              </a:lnSpc>
              <a:buFontTx/>
              <a:buChar char="•"/>
            </a:pPr>
            <a:r>
              <a:rPr lang="en-US" sz="500" smtClean="0"/>
              <a:t>Choose Score tab</a:t>
            </a:r>
          </a:p>
          <a:p>
            <a:pPr marL="685800" lvl="1" indent="-227013">
              <a:lnSpc>
                <a:spcPct val="80000"/>
              </a:lnSpc>
              <a:buFontTx/>
              <a:buChar char="•"/>
            </a:pPr>
            <a:r>
              <a:rPr lang="en-US" sz="500" smtClean="0"/>
              <a:t>Click on Radio Button for Yes</a:t>
            </a:r>
          </a:p>
          <a:p>
            <a:pPr marL="685800" lvl="1" indent="-227013">
              <a:lnSpc>
                <a:spcPct val="80000"/>
              </a:lnSpc>
              <a:buFontTx/>
              <a:buChar char="•"/>
            </a:pPr>
            <a:r>
              <a:rPr lang="en-US" sz="500" smtClean="0"/>
              <a:t>Choose Radio Button for “Yes, physical or constructed changes to the roadway structure, dimensions, or form were made(2 points)” (refer to intro materials)</a:t>
            </a:r>
          </a:p>
          <a:p>
            <a:pPr marL="685800" lvl="1" indent="-227013">
              <a:lnSpc>
                <a:spcPct val="80000"/>
              </a:lnSpc>
              <a:buFontTx/>
              <a:buChar char="•"/>
            </a:pPr>
            <a:r>
              <a:rPr lang="en-US" sz="500" smtClean="0"/>
              <a:t>Click Save</a:t>
            </a:r>
          </a:p>
          <a:p>
            <a:pPr marL="685800" lvl="1" indent="-227013">
              <a:lnSpc>
                <a:spcPct val="80000"/>
              </a:lnSpc>
              <a:buFontTx/>
              <a:buChar char="•"/>
            </a:pPr>
            <a:r>
              <a:rPr lang="en-US" sz="500" smtClean="0"/>
              <a:t>Click on Close Window</a:t>
            </a:r>
          </a:p>
          <a:p>
            <a:pPr marL="227013" indent="-227013">
              <a:lnSpc>
                <a:spcPct val="80000"/>
              </a:lnSpc>
              <a:buFont typeface="Calibri" pitchFamily="34" charset="0"/>
              <a:buAutoNum type="arabicPeriod"/>
            </a:pPr>
            <a:r>
              <a:rPr lang="en-US" sz="500" smtClean="0"/>
              <a:t>Refer to Requirements &amp; Choose: PD-11 Recycle &amp; Reuse Materials </a:t>
            </a:r>
          </a:p>
          <a:p>
            <a:pPr marL="685800" lvl="1" indent="-227013">
              <a:lnSpc>
                <a:spcPct val="80000"/>
              </a:lnSpc>
              <a:buFontTx/>
              <a:buChar char="•"/>
            </a:pPr>
            <a:r>
              <a:rPr lang="en-US" sz="500" smtClean="0"/>
              <a:t>Click on Recycle &amp; Reuse Materials</a:t>
            </a:r>
          </a:p>
          <a:p>
            <a:pPr marL="685800" lvl="1" indent="-227013">
              <a:lnSpc>
                <a:spcPct val="80000"/>
              </a:lnSpc>
              <a:buFontTx/>
              <a:buChar char="•"/>
            </a:pPr>
            <a:r>
              <a:rPr lang="en-US" sz="500" smtClean="0"/>
              <a:t>Scroll down and note that there are tables included in the Requirements to show how many points are assigned to each calculation of ARC. We’re going to refer to Table 1 (refer to intro materials – Option 2, 50% = 5 points)</a:t>
            </a:r>
          </a:p>
          <a:p>
            <a:pPr marL="685800" lvl="1" indent="-227013">
              <a:lnSpc>
                <a:spcPct val="80000"/>
              </a:lnSpc>
              <a:buFontTx/>
              <a:buChar char="•"/>
            </a:pPr>
            <a:r>
              <a:rPr lang="en-US" sz="500" smtClean="0"/>
              <a:t>Choose Score tab</a:t>
            </a:r>
          </a:p>
          <a:p>
            <a:pPr marL="685800" lvl="1" indent="-227013">
              <a:lnSpc>
                <a:spcPct val="80000"/>
              </a:lnSpc>
              <a:buFontTx/>
              <a:buChar char="•"/>
            </a:pPr>
            <a:r>
              <a:rPr lang="en-US" sz="500" smtClean="0"/>
              <a:t>Click on Radio Button for 5 points </a:t>
            </a:r>
          </a:p>
          <a:p>
            <a:pPr marL="685800" lvl="1" indent="-227013">
              <a:lnSpc>
                <a:spcPct val="80000"/>
              </a:lnSpc>
              <a:buFontTx/>
              <a:buChar char="•"/>
            </a:pPr>
            <a:r>
              <a:rPr lang="en-US" sz="500" smtClean="0"/>
              <a:t>Click Save</a:t>
            </a:r>
          </a:p>
          <a:p>
            <a:pPr marL="685800" lvl="1" indent="-227013">
              <a:lnSpc>
                <a:spcPct val="80000"/>
              </a:lnSpc>
              <a:buFontTx/>
              <a:buChar char="•"/>
            </a:pPr>
            <a:r>
              <a:rPr lang="en-US" sz="500" smtClean="0"/>
              <a:t>Click on Close Window</a:t>
            </a:r>
          </a:p>
          <a:p>
            <a:pPr marL="685800" lvl="1" indent="-227013">
              <a:lnSpc>
                <a:spcPct val="80000"/>
              </a:lnSpc>
              <a:buFontTx/>
              <a:buChar char="•"/>
            </a:pPr>
            <a:r>
              <a:rPr lang="en-US" sz="500" smtClean="0"/>
              <a:t>Refresh screen and note that in last 2 steps the score changed from 27 to 34 points and the project is now rated silver</a:t>
            </a:r>
          </a:p>
          <a:p>
            <a:pPr marL="685800" lvl="1" indent="-227013">
              <a:lnSpc>
                <a:spcPct val="80000"/>
              </a:lnSpc>
              <a:buFontTx/>
              <a:buChar char="•"/>
            </a:pPr>
            <a:endParaRPr lang="en-US" sz="500" smtClean="0"/>
          </a:p>
          <a:p>
            <a:pPr marL="685800" lvl="1" indent="-227013">
              <a:lnSpc>
                <a:spcPct val="80000"/>
              </a:lnSpc>
              <a:buFontTx/>
              <a:buChar char="•"/>
            </a:pPr>
            <a:r>
              <a:rPr lang="en-US" sz="500" smtClean="0"/>
              <a:t>End demo and change back to PPT for next steps</a:t>
            </a:r>
          </a:p>
          <a:p>
            <a:pPr marL="227013" indent="-227013">
              <a:lnSpc>
                <a:spcPct val="80000"/>
              </a:lnSpc>
            </a:pPr>
            <a:endParaRPr lang="en-US" sz="500" smtClean="0"/>
          </a:p>
        </p:txBody>
      </p:sp>
      <p:sp>
        <p:nvSpPr>
          <p:cNvPr id="4" name="Slide Number Placeholder 3"/>
          <p:cNvSpPr>
            <a:spLocks noGrp="1"/>
          </p:cNvSpPr>
          <p:nvPr>
            <p:ph type="sldNum" sz="quarter" idx="5"/>
          </p:nvPr>
        </p:nvSpPr>
        <p:spPr/>
        <p:txBody>
          <a:bodyPr/>
          <a:lstStyle/>
          <a:p>
            <a:pPr>
              <a:defRPr/>
            </a:pPr>
            <a:fld id="{7F819E3E-D84B-4D42-A27B-BEA458483628}" type="slidenum">
              <a:rPr lang="en-US" smtClean="0"/>
              <a:pPr>
                <a:defRPr/>
              </a:pPr>
              <a:t>17</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3 ways to navigate to Learn/Browse/Score:</a:t>
            </a:r>
          </a:p>
          <a:p>
            <a:pPr>
              <a:buFontTx/>
              <a:buChar char="•"/>
            </a:pPr>
            <a:r>
              <a:rPr lang="en-US" smtClean="0"/>
              <a:t>Big Boxes</a:t>
            </a:r>
          </a:p>
          <a:p>
            <a:pPr>
              <a:buFontTx/>
              <a:buChar char="•"/>
            </a:pPr>
            <a:r>
              <a:rPr lang="en-US" smtClean="0"/>
              <a:t>Top tabs</a:t>
            </a:r>
          </a:p>
          <a:p>
            <a:pPr>
              <a:buFontTx/>
              <a:buChar char="•"/>
            </a:pPr>
            <a:r>
              <a:rPr lang="en-US" smtClean="0"/>
              <a:t>Sidebar links</a:t>
            </a:r>
          </a:p>
          <a:p>
            <a:pPr>
              <a:buFontTx/>
              <a:buChar char="•"/>
            </a:pPr>
            <a:endParaRPr lang="en-US" smtClean="0"/>
          </a:p>
          <a:p>
            <a:r>
              <a:rPr lang="en-US" smtClean="0"/>
              <a:t>Note Sidebar links and top tabs are always available.</a:t>
            </a:r>
          </a:p>
        </p:txBody>
      </p:sp>
      <p:sp>
        <p:nvSpPr>
          <p:cNvPr id="4" name="Slide Number Placeholder 3"/>
          <p:cNvSpPr>
            <a:spLocks noGrp="1"/>
          </p:cNvSpPr>
          <p:nvPr>
            <p:ph type="sldNum" sz="quarter" idx="5"/>
          </p:nvPr>
        </p:nvSpPr>
        <p:spPr/>
        <p:txBody>
          <a:bodyPr/>
          <a:lstStyle/>
          <a:p>
            <a:pPr>
              <a:defRPr/>
            </a:pPr>
            <a:fld id="{2BB35B5E-B204-4715-8517-84D2214B254B}" type="slidenum">
              <a:rPr lang="en-US" smtClean="0"/>
              <a:pPr>
                <a:defRPr/>
              </a:pPr>
              <a:t>18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Michael – this one is new – note how when you click on the browse tab you’re prompted to choose which criteria you want to browse. We added this step so we could still have the info on the basic and extended scorecards before the PD criteria without confusing the users of the OM and SP criteria</a:t>
            </a:r>
          </a:p>
        </p:txBody>
      </p:sp>
      <p:sp>
        <p:nvSpPr>
          <p:cNvPr id="4" name="Slide Number Placeholder 3"/>
          <p:cNvSpPr>
            <a:spLocks noGrp="1"/>
          </p:cNvSpPr>
          <p:nvPr>
            <p:ph type="sldNum" sz="quarter" idx="5"/>
          </p:nvPr>
        </p:nvSpPr>
        <p:spPr/>
        <p:txBody>
          <a:bodyPr/>
          <a:lstStyle/>
          <a:p>
            <a:pPr>
              <a:defRPr/>
            </a:pPr>
            <a:fld id="{A1E5643B-7D79-41CA-B129-1C943B8C1380}" type="slidenum">
              <a:rPr lang="en-US" smtClean="0"/>
              <a:pPr>
                <a:defRPr/>
              </a:pPr>
              <a:t>19</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After logging in, you’ll have a new header that will show you your saved projects.</a:t>
            </a:r>
          </a:p>
        </p:txBody>
      </p:sp>
      <p:sp>
        <p:nvSpPr>
          <p:cNvPr id="4" name="Slide Number Placeholder 3"/>
          <p:cNvSpPr>
            <a:spLocks noGrp="1"/>
          </p:cNvSpPr>
          <p:nvPr>
            <p:ph type="sldNum" sz="quarter" idx="5"/>
          </p:nvPr>
        </p:nvSpPr>
        <p:spPr/>
        <p:txBody>
          <a:bodyPr/>
          <a:lstStyle/>
          <a:p>
            <a:pPr>
              <a:defRPr/>
            </a:pPr>
            <a:fld id="{6538E42C-74FD-4C33-85D5-B6E986713828}" type="slidenum">
              <a:rPr lang="en-US" smtClean="0"/>
              <a:pPr>
                <a:defRPr/>
              </a:pPr>
              <a:t>20</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After logging in, you’ll have a new header that will show you your saved projects.</a:t>
            </a:r>
          </a:p>
        </p:txBody>
      </p:sp>
      <p:sp>
        <p:nvSpPr>
          <p:cNvPr id="4" name="Slide Number Placeholder 3"/>
          <p:cNvSpPr>
            <a:spLocks noGrp="1"/>
          </p:cNvSpPr>
          <p:nvPr>
            <p:ph type="sldNum" sz="quarter" idx="5"/>
          </p:nvPr>
        </p:nvSpPr>
        <p:spPr/>
        <p:txBody>
          <a:bodyPr/>
          <a:lstStyle/>
          <a:p>
            <a:pPr>
              <a:defRPr/>
            </a:pPr>
            <a:fld id="{51E7EB74-A603-4D71-9A84-AB169C7C1054}" type="slidenum">
              <a:rPr lang="en-US" smtClean="0"/>
              <a:pPr>
                <a:defRPr/>
              </a:pPr>
              <a:t>21</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xfrm>
            <a:off x="701675" y="4416425"/>
            <a:ext cx="5607050" cy="4183063"/>
          </a:xfrm>
          <a:noFill/>
        </p:spPr>
        <p:txBody>
          <a:bodyPr wrap="square" lIns="93166" tIns="46583" rIns="93166" bIns="46583" numCol="1" anchor="t" anchorCtr="0" compatLnSpc="1">
            <a:prstTxWarp prst="textNoShape">
              <a:avLst/>
            </a:prstTxWarp>
          </a:bodyPr>
          <a:lstStyle/>
          <a:p>
            <a:endParaRPr lang="en-US" smtClean="0"/>
          </a:p>
        </p:txBody>
      </p:sp>
      <p:sp>
        <p:nvSpPr>
          <p:cNvPr id="4"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66" tIns="46583" rIns="93166" bIns="46583" anchor="b"/>
          <a:lstStyle/>
          <a:p>
            <a:pPr algn="r" defTabSz="930275"/>
            <a:fld id="{37A50FBC-5377-4078-AA4F-5426809D65AA}" type="slidenum">
              <a:rPr lang="en-US" sz="1300">
                <a:latin typeface="Calibri" pitchFamily="34" charset="0"/>
              </a:rPr>
              <a:pPr algn="r" defTabSz="930275"/>
              <a:t>32</a:t>
            </a:fld>
            <a:endParaRPr lang="en-US" sz="13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xfrm>
            <a:off x="701675" y="4416425"/>
            <a:ext cx="5607050" cy="4183063"/>
          </a:xfrm>
          <a:noFill/>
        </p:spPr>
        <p:txBody>
          <a:bodyPr wrap="square" lIns="93166" tIns="46583" rIns="93166" bIns="46583" numCol="1" anchor="t" anchorCtr="0" compatLnSpc="1">
            <a:prstTxWarp prst="textNoShape">
              <a:avLst/>
            </a:prstTxWarp>
          </a:bodyPr>
          <a:lstStyle/>
          <a:p>
            <a:pPr eaLnBrk="1" hangingPunct="1">
              <a:spcBef>
                <a:spcPct val="0"/>
              </a:spcBef>
            </a:pPr>
            <a:r>
              <a:rPr lang="en-US" smtClean="0"/>
              <a:t>This is the website address..  </a:t>
            </a:r>
          </a:p>
        </p:txBody>
      </p:sp>
      <p:sp>
        <p:nvSpPr>
          <p:cNvPr id="54276"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66" tIns="46583" rIns="93166" bIns="46583" anchor="b"/>
          <a:lstStyle/>
          <a:p>
            <a:pPr algn="r" defTabSz="930275"/>
            <a:fld id="{5CC4A07D-500D-4505-8EB6-B05E6A34DC48}" type="slidenum">
              <a:rPr lang="en-US" sz="1300">
                <a:latin typeface="Calibri" pitchFamily="34" charset="0"/>
              </a:rPr>
              <a:pPr algn="r" defTabSz="930275"/>
              <a:t>33</a:t>
            </a:fld>
            <a:endParaRPr lang="en-US" sz="13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xfrm>
            <a:off x="701675" y="4416425"/>
            <a:ext cx="5607050" cy="4183063"/>
          </a:xfrm>
          <a:noFill/>
        </p:spPr>
        <p:txBody>
          <a:bodyPr wrap="square" lIns="93166" tIns="46583" rIns="93166" bIns="46583" numCol="1" anchor="t" anchorCtr="0" compatLnSpc="1">
            <a:prstTxWarp prst="textNoShape">
              <a:avLst/>
            </a:prstTxWarp>
          </a:bodyPr>
          <a:lstStyle/>
          <a:p>
            <a:pPr eaLnBrk="1" hangingPunct="1">
              <a:spcBef>
                <a:spcPct val="0"/>
              </a:spcBef>
            </a:pPr>
            <a:r>
              <a:rPr lang="en-US" smtClean="0"/>
              <a:t>FHWA views sustainable highways as an integral part of sustainable development.  A sustainable highway should satisfy life cycle functional requirements of societal development and economic growth while reducing negative impacts to the environment and consumption of natural resources. The sustainability of a highway should be assessed and considered from conception through construction and in maintenance and operations throughout its lifecycle.</a:t>
            </a:r>
          </a:p>
          <a:p>
            <a:pPr eaLnBrk="1" hangingPunct="1">
              <a:spcBef>
                <a:spcPct val="0"/>
              </a:spcBef>
            </a:pPr>
            <a:endParaRPr lang="en-US" smtClean="0"/>
          </a:p>
          <a:p>
            <a:pPr eaLnBrk="1" hangingPunct="1">
              <a:spcBef>
                <a:spcPct val="0"/>
              </a:spcBef>
            </a:pPr>
            <a:r>
              <a:rPr lang="en-US" smtClean="0"/>
              <a:t>A sustainable highway must be considered in its own context; how it relates to its social, environmental and economic setting.</a:t>
            </a:r>
          </a:p>
          <a:p>
            <a:pPr eaLnBrk="1" hangingPunct="1">
              <a:spcBef>
                <a:spcPct val="0"/>
              </a:spcBef>
            </a:pPr>
            <a:endParaRPr lang="en-US" smtClean="0"/>
          </a:p>
          <a:p>
            <a:pPr eaLnBrk="1" hangingPunct="1">
              <a:spcBef>
                <a:spcPct val="0"/>
              </a:spcBef>
            </a:pPr>
            <a:r>
              <a:rPr lang="en-US" b="1" smtClean="0"/>
              <a:t>Viewing highways in isolation is not ideal</a:t>
            </a:r>
            <a:r>
              <a:rPr lang="en-US" smtClean="0"/>
              <a:t> when addressing sustainability. Sustainability in highways should be addressed with the mindset that highways are one part of transportation infrastructure, and transportation is one aspect of meeting human needs. </a:t>
            </a:r>
            <a:r>
              <a:rPr lang="en-US" b="1" smtClean="0"/>
              <a:t>In addition to addressing environmental and natural resource needs, the development of sustainable highways should include focus on access (not just mobility</a:t>
            </a:r>
            <a:r>
              <a:rPr lang="en-US" smtClean="0"/>
              <a:t>), moving people and goods (not just vehicles), and providing people with transportation choices, such as safe and comfortable routes for walking, cycling and transit.</a:t>
            </a:r>
          </a:p>
          <a:p>
            <a:pPr eaLnBrk="1" hangingPunct="1">
              <a:spcBef>
                <a:spcPct val="0"/>
              </a:spcBef>
            </a:pPr>
            <a:endParaRPr lang="en-US" smtClean="0"/>
          </a:p>
          <a:p>
            <a:pPr eaLnBrk="1" hangingPunct="1">
              <a:spcBef>
                <a:spcPct val="0"/>
              </a:spcBef>
            </a:pPr>
            <a:endParaRPr lang="en-US" smtClean="0"/>
          </a:p>
        </p:txBody>
      </p:sp>
      <p:sp>
        <p:nvSpPr>
          <p:cNvPr id="32772"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66" tIns="46583" rIns="93166" bIns="46583" anchor="b"/>
          <a:lstStyle/>
          <a:p>
            <a:pPr algn="r" defTabSz="930275"/>
            <a:fld id="{DD6A72F6-A99D-4F7F-9326-83DDBC4F1BED}" type="slidenum">
              <a:rPr lang="en-US" sz="1300">
                <a:latin typeface="Calibri" pitchFamily="34" charset="0"/>
              </a:rPr>
              <a:pPr algn="r" defTabSz="930275"/>
              <a:t>3</a:t>
            </a:fld>
            <a:endParaRPr lang="en-US" sz="13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xfrm>
            <a:off x="701675" y="4416425"/>
            <a:ext cx="5607050" cy="4183063"/>
          </a:xfrm>
          <a:noFill/>
        </p:spPr>
        <p:txBody>
          <a:bodyPr wrap="square" lIns="93166" tIns="46583" rIns="93166" bIns="46583" numCol="1" anchor="t" anchorCtr="0" compatLnSpc="1">
            <a:prstTxWarp prst="textNoShape">
              <a:avLst/>
            </a:prstTxWarp>
          </a:bodyPr>
          <a:lstStyle/>
          <a:p>
            <a:pPr eaLnBrk="1" hangingPunct="1">
              <a:spcBef>
                <a:spcPct val="0"/>
              </a:spcBef>
            </a:pPr>
            <a:r>
              <a:rPr lang="en-US" smtClean="0"/>
              <a:t>Measuring sustainability allows organizations to track and assess progress resulting from their sustainability efforts and investments.</a:t>
            </a:r>
          </a:p>
          <a:p>
            <a:pPr eaLnBrk="1" hangingPunct="1">
              <a:spcBef>
                <a:spcPct val="0"/>
              </a:spcBef>
            </a:pPr>
            <a:r>
              <a:rPr lang="en-US" smtClean="0"/>
              <a:t>The FHWA Sustainable Highways Tool establishes measures for sustainability that will enable agencies to set sustainability goals, track progress, and apply management strategies.</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31748"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66" tIns="46583" rIns="93166" bIns="46583" anchor="b"/>
          <a:lstStyle/>
          <a:p>
            <a:pPr algn="r" defTabSz="930275"/>
            <a:fld id="{36B488BD-14D4-4A8C-B623-6C137D01BAC0}" type="slidenum">
              <a:rPr lang="en-US" sz="1300">
                <a:latin typeface="Calibri" pitchFamily="34" charset="0"/>
              </a:rPr>
              <a:pPr algn="r" defTabSz="930275"/>
              <a:t>7</a:t>
            </a:fld>
            <a:endParaRPr lang="en-US" sz="13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bwMode="auto">
          <a:xfrm>
            <a:off x="701675" y="4416425"/>
            <a:ext cx="5607050" cy="4183063"/>
          </a:xfrm>
          <a:noFill/>
        </p:spPr>
        <p:txBody>
          <a:bodyPr wrap="square" lIns="93166" tIns="46583" rIns="93166" bIns="46583" numCol="1" anchor="t" anchorCtr="0" compatLnSpc="1">
            <a:prstTxWarp prst="textNoShape">
              <a:avLst/>
            </a:prstTxWarp>
          </a:bodyPr>
          <a:lstStyle/>
          <a:p>
            <a:pPr>
              <a:buFont typeface="Arial" pitchFamily="34" charset="0"/>
              <a:buChar char="•"/>
              <a:defRPr/>
            </a:pPr>
            <a:r>
              <a:rPr lang="en-US" dirty="0" smtClean="0"/>
              <a:t>Clarified the purpose and goals of the tool in our “FAQ” and “Learn” sections, emphasizing that the Tool is to be used for self-evaluation and not for comparisons among states.</a:t>
            </a:r>
          </a:p>
          <a:p>
            <a:pPr>
              <a:buFont typeface="Arial" pitchFamily="34" charset="0"/>
              <a:buChar char="•"/>
              <a:defRPr/>
            </a:pPr>
            <a:r>
              <a:rPr lang="en-US" dirty="0" smtClean="0"/>
              <a:t>Clearly stated that the tool is not intended to compare states and their projects or practices.</a:t>
            </a:r>
          </a:p>
          <a:p>
            <a:pPr>
              <a:buFont typeface="Arial" pitchFamily="34" charset="0"/>
              <a:buChar char="•"/>
              <a:defRPr/>
            </a:pPr>
            <a:r>
              <a:rPr lang="en-US" dirty="0" smtClean="0"/>
              <a:t>Eliminated references to specific methods or procedures where possible, and added flexibility to allow states to use their own comparable methods to meet credits.  </a:t>
            </a:r>
          </a:p>
        </p:txBody>
      </p:sp>
      <p:sp>
        <p:nvSpPr>
          <p:cNvPr id="4"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66" tIns="46583" rIns="93166" bIns="46583" anchor="b"/>
          <a:lstStyle/>
          <a:p>
            <a:pPr algn="r" defTabSz="930275"/>
            <a:fld id="{62D62E44-4D4A-4057-A52F-91E48A4D92B7}" type="slidenum">
              <a:rPr lang="en-US" sz="1300">
                <a:latin typeface="Calibri" pitchFamily="34" charset="0"/>
              </a:rPr>
              <a:pPr algn="r" defTabSz="930275"/>
              <a:t>8</a:t>
            </a:fld>
            <a:endParaRPr lang="en-US" sz="13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bwMode="auto">
          <a:noFill/>
          <a:ln>
            <a:solidFill>
              <a:srgbClr val="000000"/>
            </a:solidFill>
            <a:miter lim="800000"/>
            <a:headEnd/>
            <a:tailEnd/>
          </a:ln>
        </p:spPr>
      </p:sp>
      <p:sp>
        <p:nvSpPr>
          <p:cNvPr id="1331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000" u="sng" smtClean="0"/>
              <a:t>Focuses on the Project Development (PD) credits.</a:t>
            </a:r>
            <a:r>
              <a:rPr lang="en-US" sz="1000" smtClean="0"/>
              <a:t> The System Planning and Operations &amp; Maintenance credits that were included in the Beta Version will be revised and released later.</a:t>
            </a:r>
          </a:p>
          <a:p>
            <a:r>
              <a:rPr lang="en-US" sz="1000" u="sng" smtClean="0"/>
              <a:t>Greatly simplifies credits and scoring</a:t>
            </a:r>
            <a:r>
              <a:rPr lang="en-US" sz="1000" smtClean="0"/>
              <a:t>. Each credit explanation has been simplified. Also, many credits have been eliminated or combined with others.</a:t>
            </a:r>
          </a:p>
          <a:p>
            <a:r>
              <a:rPr lang="en-US" sz="1000" u="sng" smtClean="0"/>
              <a:t>Makes scoring smaller projects easier.</a:t>
            </a:r>
            <a:r>
              <a:rPr lang="en-US" sz="1000" smtClean="0"/>
              <a:t> We have created a “Basic” Version of the tool that includes credits that would be more appropriate for rehabilitation, resurfacing, and minor reconstruction projects. An “Extended” Version containing a larger number of credits is also available to score larger reconstruction and new construction projects.</a:t>
            </a:r>
          </a:p>
          <a:p>
            <a:r>
              <a:rPr lang="en-US" sz="1000" u="sng" smtClean="0"/>
              <a:t>Reduces the Number of Credits by Eliminating or Consolidating Credits</a:t>
            </a:r>
            <a:r>
              <a:rPr lang="en-US" sz="1000" smtClean="0"/>
              <a:t>:  There are now only 20 credits in the “Basic” Version of Project Development component of the tool, and just 30 credits in the “Extended” Version (compared to 39 Project Development credits in the Beta Version you reviewed).  </a:t>
            </a:r>
          </a:p>
          <a:p>
            <a:endParaRPr lang="en-US" sz="1000" smtClean="0"/>
          </a:p>
        </p:txBody>
      </p:sp>
      <p:sp>
        <p:nvSpPr>
          <p:cNvPr id="4" name="Slide Number Placeholder 3"/>
          <p:cNvSpPr>
            <a:spLocks noGrp="1"/>
          </p:cNvSpPr>
          <p:nvPr>
            <p:ph type="sldNum" sz="quarter" idx="5"/>
          </p:nvPr>
        </p:nvSpPr>
        <p:spPr/>
        <p:txBody>
          <a:bodyPr/>
          <a:lstStyle/>
          <a:p>
            <a:pPr>
              <a:defRPr/>
            </a:pPr>
            <a:fld id="{614890C8-A07E-4DCC-8952-1B802F7CD6EC}" type="slidenum">
              <a:rPr lang="en-US" smtClean="0"/>
              <a:pPr>
                <a:defRPr/>
              </a:pPr>
              <a:t>11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55000" lnSpcReduction="20000"/>
          </a:bodyPr>
          <a:lstStyle/>
          <a:p>
            <a:pPr>
              <a:buFont typeface="Arial" pitchFamily="34" charset="0"/>
              <a:buChar char="•"/>
              <a:defRPr/>
            </a:pPr>
            <a:r>
              <a:rPr lang="en-US" dirty="0" smtClean="0"/>
              <a:t>Simplified Principles to the three included in the Triple Bottom Line bottom line and simplified terminology to Social, Environmental and Economic. This includes identifying the relevant aspects of the “triple bottom line” that each credit addresses, and how those intersect.  Users can now map credits to the three sustainability principles, which makes it easier for selection of credits if particular sustainability goals want to be achieved.  We have also tried to increase the emphasis on the “economic” bottom line in the credits that were retained.</a:t>
            </a:r>
          </a:p>
          <a:p>
            <a:pPr>
              <a:buFont typeface="Arial" pitchFamily="34" charset="0"/>
              <a:buChar char="•"/>
              <a:defRPr/>
            </a:pPr>
            <a:r>
              <a:rPr lang="en-US" dirty="0" smtClean="0"/>
              <a:t>Changed the “Documentation” section of the credit write-ups to “Sources” and clarified that no new documentation needs to be created for the evaluation.  Simply identifying the relevant source documents is adequate evidence of meeting a particular credit.</a:t>
            </a:r>
          </a:p>
          <a:p>
            <a:pPr>
              <a:buFont typeface="Arial" pitchFamily="34" charset="0"/>
              <a:buChar char="•"/>
              <a:defRPr/>
            </a:pPr>
            <a:r>
              <a:rPr lang="en-US" dirty="0" smtClean="0"/>
              <a:t>Eliminated all references to Examples (including case studies) and Approaches. </a:t>
            </a:r>
          </a:p>
          <a:p>
            <a:pPr>
              <a:buFont typeface="Arial" pitchFamily="34" charset="0"/>
              <a:buChar char="•"/>
              <a:defRPr/>
            </a:pPr>
            <a:r>
              <a:rPr lang="en-US" dirty="0" smtClean="0"/>
              <a:t>Reduced biases toward selection of particular materials.</a:t>
            </a:r>
          </a:p>
          <a:p>
            <a:pPr>
              <a:buFont typeface="Arial" pitchFamily="34" charset="0"/>
              <a:buChar char="•"/>
              <a:defRPr/>
            </a:pPr>
            <a:endParaRPr lang="en-US" dirty="0"/>
          </a:p>
        </p:txBody>
      </p:sp>
      <p:sp>
        <p:nvSpPr>
          <p:cNvPr id="4" name="Slide Number Placeholder 3"/>
          <p:cNvSpPr>
            <a:spLocks noGrp="1"/>
          </p:cNvSpPr>
          <p:nvPr>
            <p:ph type="sldNum" sz="quarter" idx="5"/>
          </p:nvPr>
        </p:nvSpPr>
        <p:spPr/>
        <p:txBody>
          <a:bodyPr/>
          <a:lstStyle/>
          <a:p>
            <a:pPr>
              <a:defRPr/>
            </a:pPr>
            <a:fld id="{39C263FD-3489-4DFB-8CEA-972844963B8C}" type="slidenum">
              <a:rPr lang="en-US" smtClean="0"/>
              <a:pPr>
                <a:defRPr/>
              </a:pPr>
              <a:t>12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55000" lnSpcReduction="20000"/>
          </a:bodyPr>
          <a:lstStyle/>
          <a:p>
            <a:pPr>
              <a:buFont typeface="Arial" pitchFamily="34" charset="0"/>
              <a:buChar char="•"/>
              <a:defRPr/>
            </a:pPr>
            <a:r>
              <a:rPr lang="en-US" dirty="0" smtClean="0"/>
              <a:t>Clarified the purpose and goals of the tool in our “FAQ” and “Learn” sections, emphasizing that the Tool is to be used for self-evaluation and not for comparisons among states.</a:t>
            </a:r>
          </a:p>
          <a:p>
            <a:pPr>
              <a:buFont typeface="Arial" pitchFamily="34" charset="0"/>
              <a:buChar char="•"/>
              <a:defRPr/>
            </a:pPr>
            <a:r>
              <a:rPr lang="en-US" dirty="0" smtClean="0"/>
              <a:t>Clearly stated that the tool is not intended to compare states and their projects or practices.</a:t>
            </a:r>
          </a:p>
          <a:p>
            <a:pPr>
              <a:buFont typeface="Arial" pitchFamily="34" charset="0"/>
              <a:buChar char="•"/>
              <a:defRPr/>
            </a:pPr>
            <a:r>
              <a:rPr lang="en-US" dirty="0" smtClean="0"/>
              <a:t>Eliminated references to specific methods or procedures where possible, and added flexibility to allow states to use their own comparable methods to meet credits.  </a:t>
            </a:r>
          </a:p>
        </p:txBody>
      </p:sp>
      <p:sp>
        <p:nvSpPr>
          <p:cNvPr id="4" name="Slide Number Placeholder 3"/>
          <p:cNvSpPr>
            <a:spLocks noGrp="1"/>
          </p:cNvSpPr>
          <p:nvPr>
            <p:ph type="sldNum" sz="quarter" idx="5"/>
          </p:nvPr>
        </p:nvSpPr>
        <p:spPr/>
        <p:txBody>
          <a:bodyPr/>
          <a:lstStyle/>
          <a:p>
            <a:pPr>
              <a:defRPr/>
            </a:pPr>
            <a:fld id="{3173B1C9-9243-4423-B3B9-45D77A71BDE8}" type="slidenum">
              <a:rPr lang="en-US" smtClean="0"/>
              <a:pPr>
                <a:defRPr/>
              </a:pPr>
              <a:t>13</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55000" lnSpcReduction="20000"/>
          </a:bodyPr>
          <a:lstStyle/>
          <a:p>
            <a:pPr>
              <a:buFont typeface="Arial" pitchFamily="34" charset="0"/>
              <a:buChar char="•"/>
              <a:defRPr/>
            </a:pPr>
            <a:r>
              <a:rPr lang="en-US" dirty="0" smtClean="0"/>
              <a:t>Clarified the purpose and goals of the tool in our “FAQ” and “Learn” sections, emphasizing that the Tool is to be used for self-evaluation and not for comparisons among states.</a:t>
            </a:r>
          </a:p>
          <a:p>
            <a:pPr>
              <a:buFont typeface="Arial" pitchFamily="34" charset="0"/>
              <a:buChar char="•"/>
              <a:defRPr/>
            </a:pPr>
            <a:r>
              <a:rPr lang="en-US" dirty="0" smtClean="0"/>
              <a:t>Clearly stated that the tool is not intended to compare states and their projects or practices.</a:t>
            </a:r>
          </a:p>
          <a:p>
            <a:pPr>
              <a:buFont typeface="Arial" pitchFamily="34" charset="0"/>
              <a:buChar char="•"/>
              <a:defRPr/>
            </a:pPr>
            <a:r>
              <a:rPr lang="en-US" dirty="0" smtClean="0"/>
              <a:t>Eliminated references to specific methods or procedures where possible, and added flexibility to allow states to use their own comparable methods to meet credits.  </a:t>
            </a:r>
          </a:p>
        </p:txBody>
      </p:sp>
      <p:sp>
        <p:nvSpPr>
          <p:cNvPr id="4" name="Slide Number Placeholder 3"/>
          <p:cNvSpPr>
            <a:spLocks noGrp="1"/>
          </p:cNvSpPr>
          <p:nvPr>
            <p:ph type="sldNum" sz="quarter" idx="5"/>
          </p:nvPr>
        </p:nvSpPr>
        <p:spPr/>
        <p:txBody>
          <a:bodyPr/>
          <a:lstStyle/>
          <a:p>
            <a:pPr>
              <a:defRPr/>
            </a:pPr>
            <a:fld id="{352CC57E-49B9-45BF-9ACF-5F158F312EB8}" type="slidenum">
              <a:rPr lang="en-US" smtClean="0"/>
              <a:pPr>
                <a:defRPr/>
              </a:pPr>
              <a:t>14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Dark and underlined credits included in basic, all credits included in extended.</a:t>
            </a:r>
          </a:p>
          <a:p>
            <a:endParaRPr lang="en-US" smtClean="0"/>
          </a:p>
          <a:p>
            <a:r>
              <a:rPr lang="en-US" smtClean="0"/>
              <a:t>Note Beta had 39 PD credits, now 20 (basic) or 30 (extended) depending on project category.</a:t>
            </a:r>
          </a:p>
        </p:txBody>
      </p:sp>
      <p:sp>
        <p:nvSpPr>
          <p:cNvPr id="4" name="Slide Number Placeholder 3"/>
          <p:cNvSpPr>
            <a:spLocks noGrp="1"/>
          </p:cNvSpPr>
          <p:nvPr>
            <p:ph type="sldNum" sz="quarter" idx="5"/>
          </p:nvPr>
        </p:nvSpPr>
        <p:spPr/>
        <p:txBody>
          <a:bodyPr/>
          <a:lstStyle/>
          <a:p>
            <a:pPr>
              <a:defRPr/>
            </a:pPr>
            <a:fld id="{87C3E037-F6B8-41FD-85C8-24B7210E804C}" type="slidenum">
              <a:rPr lang="en-US" smtClean="0"/>
              <a:pPr>
                <a:defRPr/>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41248" y="1449388"/>
            <a:ext cx="7370762" cy="4037012"/>
          </a:xfrm>
        </p:spPr>
        <p:txBody>
          <a:bodyPr/>
          <a:lstStyle>
            <a:lvl1pPr>
              <a:defRPr sz="20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lvl1pPr algn="ctr">
              <a:defRPr sz="3200" b="1">
                <a:solidFill>
                  <a:srgbClr val="005392"/>
                </a:solidFill>
                <a:latin typeface="+mj-lt"/>
              </a:defRPr>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custDataLst>
              <p:tags r:id="rId1"/>
            </p:custDataLst>
          </p:nvPr>
        </p:nvSpPr>
        <p:spPr>
          <a:xfrm>
            <a:off x="144463" y="6356350"/>
            <a:ext cx="417512" cy="349250"/>
          </a:xfrm>
          <a:prstGeom prst="rect">
            <a:avLst/>
          </a:prstGeom>
        </p:spPr>
        <p:txBody>
          <a:bodyPr/>
          <a:lstStyle>
            <a:lvl1pPr>
              <a:defRPr smtClean="0">
                <a:latin typeface="Arial" pitchFamily="34" charset="0"/>
                <a:cs typeface="+mn-cs"/>
              </a:defRPr>
            </a:lvl1pPr>
          </a:lstStyle>
          <a:p>
            <a:pPr>
              <a:defRPr/>
            </a:pPr>
            <a:fld id="{CD679358-5FA8-481E-BB7F-C3AE0248C9D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423947"/>
            <a:ext cx="4038600" cy="44196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23947"/>
            <a:ext cx="4038600" cy="44196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5"/>
          <p:cNvSpPr>
            <a:spLocks noGrp="1"/>
          </p:cNvSpPr>
          <p:nvPr>
            <p:ph type="ftr" sz="quarter" idx="10"/>
          </p:nvPr>
        </p:nvSpPr>
        <p:spPr>
          <a:xfrm>
            <a:off x="3124200" y="6356350"/>
            <a:ext cx="2895600" cy="365125"/>
          </a:xfrm>
          <a:prstGeom prst="rect">
            <a:avLst/>
          </a:prstGeom>
        </p:spPr>
        <p:txBody>
          <a:bodyPr/>
          <a:lstStyle>
            <a:lvl1pPr>
              <a:defRPr>
                <a:latin typeface="Arial" charset="0"/>
                <a:cs typeface="+mn-cs"/>
              </a:defRPr>
            </a:lvl1pPr>
          </a:lstStyle>
          <a:p>
            <a:pPr>
              <a:defRPr/>
            </a:pPr>
            <a:endParaRPr lang="en-US"/>
          </a:p>
        </p:txBody>
      </p:sp>
      <p:sp>
        <p:nvSpPr>
          <p:cNvPr id="6" name="Slide Number Placeholder 6"/>
          <p:cNvSpPr>
            <a:spLocks noGrp="1"/>
          </p:cNvSpPr>
          <p:nvPr>
            <p:ph type="sldNum" sz="quarter" idx="11"/>
          </p:nvPr>
        </p:nvSpPr>
        <p:spPr>
          <a:xfrm>
            <a:off x="304800" y="6356350"/>
            <a:ext cx="2209800" cy="365125"/>
          </a:xfrm>
          <a:prstGeom prst="rect">
            <a:avLst/>
          </a:prstGeom>
        </p:spPr>
        <p:txBody>
          <a:bodyPr/>
          <a:lstStyle>
            <a:lvl1pPr algn="l">
              <a:defRPr>
                <a:latin typeface="Arial" charset="0"/>
                <a:cs typeface="+mn-cs"/>
              </a:defRPr>
            </a:lvl1pPr>
          </a:lstStyle>
          <a:p>
            <a:pPr>
              <a:defRPr/>
            </a:pPr>
            <a:fld id="{7A647AE7-A466-4354-8636-FA16A6FC4E2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r>
              <a:rPr lang="en-US"/>
              <a:t>Click to edit Master title style</a:t>
            </a:r>
          </a:p>
        </p:txBody>
      </p:sp>
      <p:sp>
        <p:nvSpPr>
          <p:cNvPr id="3" name="Content Placeholder 2"/>
          <p:cNvSpPr>
            <a:spLocks noGrp="1"/>
          </p:cNvSpPr>
          <p:nvPr>
            <p:ph idx="1"/>
          </p:nvPr>
        </p:nvSpPr>
        <p:spPr>
          <a:xfrm>
            <a:off x="841375" y="1449388"/>
            <a:ext cx="7370763" cy="4037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381000"/>
            <a:ext cx="91440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841375" y="1449388"/>
            <a:ext cx="7370763" cy="4037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p:txBody>
      </p:sp>
    </p:spTree>
  </p:cSld>
  <p:clrMap bg1="lt1" tx1="dk1" bg2="lt2" tx2="dk2" accent1="accent1" accent2="accent2" accent3="accent3" accent4="accent4" accent5="accent5" accent6="accent6" hlink="hlink" folHlink="folHlink"/>
  <p:sldLayoutIdLst>
    <p:sldLayoutId id="2147483664" r:id="rId1"/>
    <p:sldLayoutId id="2147483663" r:id="rId2"/>
    <p:sldLayoutId id="2147483667" r:id="rId3"/>
    <p:sldLayoutId id="2147483668" r:id="rId4"/>
    <p:sldLayoutId id="2147483665" r:id="rId5"/>
    <p:sldLayoutId id="2147483666" r:id="rId6"/>
  </p:sldLayoutIdLst>
  <p:timing>
    <p:tnLst>
      <p:par>
        <p:cTn id="1" dur="indefinite" restart="never" nodeType="tmRoot"/>
      </p:par>
    </p:tnLst>
  </p:timing>
  <p:txStyles>
    <p:titleStyle>
      <a:lvl1pPr algn="ctr" rtl="0" eaLnBrk="0" fontAlgn="base" hangingPunct="0">
        <a:lnSpc>
          <a:spcPct val="80000"/>
        </a:lnSpc>
        <a:spcBef>
          <a:spcPct val="0"/>
        </a:spcBef>
        <a:spcAft>
          <a:spcPct val="0"/>
        </a:spcAft>
        <a:defRPr sz="3200" b="1">
          <a:solidFill>
            <a:srgbClr val="005392"/>
          </a:solidFill>
          <a:latin typeface="+mj-lt"/>
          <a:ea typeface="+mj-ea"/>
          <a:cs typeface="+mj-cs"/>
        </a:defRPr>
      </a:lvl1pPr>
      <a:lvl2pPr algn="ctr" rtl="0" eaLnBrk="0" fontAlgn="base" hangingPunct="0">
        <a:lnSpc>
          <a:spcPct val="80000"/>
        </a:lnSpc>
        <a:spcBef>
          <a:spcPct val="0"/>
        </a:spcBef>
        <a:spcAft>
          <a:spcPct val="0"/>
        </a:spcAft>
        <a:defRPr sz="3200" b="1">
          <a:solidFill>
            <a:srgbClr val="005392"/>
          </a:solidFill>
          <a:latin typeface="Trebuchet MS" pitchFamily="34" charset="0"/>
        </a:defRPr>
      </a:lvl2pPr>
      <a:lvl3pPr algn="ctr" rtl="0" eaLnBrk="0" fontAlgn="base" hangingPunct="0">
        <a:lnSpc>
          <a:spcPct val="80000"/>
        </a:lnSpc>
        <a:spcBef>
          <a:spcPct val="0"/>
        </a:spcBef>
        <a:spcAft>
          <a:spcPct val="0"/>
        </a:spcAft>
        <a:defRPr sz="3200" b="1">
          <a:solidFill>
            <a:srgbClr val="005392"/>
          </a:solidFill>
          <a:latin typeface="Trebuchet MS" pitchFamily="34" charset="0"/>
        </a:defRPr>
      </a:lvl3pPr>
      <a:lvl4pPr algn="ctr" rtl="0" eaLnBrk="0" fontAlgn="base" hangingPunct="0">
        <a:lnSpc>
          <a:spcPct val="80000"/>
        </a:lnSpc>
        <a:spcBef>
          <a:spcPct val="0"/>
        </a:spcBef>
        <a:spcAft>
          <a:spcPct val="0"/>
        </a:spcAft>
        <a:defRPr sz="3200" b="1">
          <a:solidFill>
            <a:srgbClr val="005392"/>
          </a:solidFill>
          <a:latin typeface="Trebuchet MS" pitchFamily="34" charset="0"/>
        </a:defRPr>
      </a:lvl4pPr>
      <a:lvl5pPr algn="ctr" rtl="0" eaLnBrk="0" fontAlgn="base" hangingPunct="0">
        <a:lnSpc>
          <a:spcPct val="80000"/>
        </a:lnSpc>
        <a:spcBef>
          <a:spcPct val="0"/>
        </a:spcBef>
        <a:spcAft>
          <a:spcPct val="0"/>
        </a:spcAft>
        <a:defRPr sz="3200" b="1">
          <a:solidFill>
            <a:srgbClr val="005392"/>
          </a:solidFill>
          <a:latin typeface="Trebuchet MS" pitchFamily="34" charset="0"/>
        </a:defRPr>
      </a:lvl5pPr>
      <a:lvl6pPr marL="457200" algn="l" rtl="0" eaLnBrk="1" fontAlgn="base" hangingPunct="1">
        <a:lnSpc>
          <a:spcPct val="80000"/>
        </a:lnSpc>
        <a:spcBef>
          <a:spcPct val="0"/>
        </a:spcBef>
        <a:spcAft>
          <a:spcPct val="0"/>
        </a:spcAft>
        <a:defRPr sz="3200" b="1">
          <a:solidFill>
            <a:schemeClr val="tx1"/>
          </a:solidFill>
          <a:latin typeface="Trebuchet MS" pitchFamily="34" charset="0"/>
        </a:defRPr>
      </a:lvl6pPr>
      <a:lvl7pPr marL="914400" algn="l" rtl="0" eaLnBrk="1" fontAlgn="base" hangingPunct="1">
        <a:lnSpc>
          <a:spcPct val="80000"/>
        </a:lnSpc>
        <a:spcBef>
          <a:spcPct val="0"/>
        </a:spcBef>
        <a:spcAft>
          <a:spcPct val="0"/>
        </a:spcAft>
        <a:defRPr sz="3200" b="1">
          <a:solidFill>
            <a:schemeClr val="tx1"/>
          </a:solidFill>
          <a:latin typeface="Trebuchet MS" pitchFamily="34" charset="0"/>
        </a:defRPr>
      </a:lvl7pPr>
      <a:lvl8pPr marL="1371600" algn="l" rtl="0" eaLnBrk="1" fontAlgn="base" hangingPunct="1">
        <a:lnSpc>
          <a:spcPct val="80000"/>
        </a:lnSpc>
        <a:spcBef>
          <a:spcPct val="0"/>
        </a:spcBef>
        <a:spcAft>
          <a:spcPct val="0"/>
        </a:spcAft>
        <a:defRPr sz="3200" b="1">
          <a:solidFill>
            <a:schemeClr val="tx1"/>
          </a:solidFill>
          <a:latin typeface="Trebuchet MS" pitchFamily="34" charset="0"/>
        </a:defRPr>
      </a:lvl8pPr>
      <a:lvl9pPr marL="1828800" algn="l" rtl="0" eaLnBrk="1" fontAlgn="base" hangingPunct="1">
        <a:lnSpc>
          <a:spcPct val="80000"/>
        </a:lnSpc>
        <a:spcBef>
          <a:spcPct val="0"/>
        </a:spcBef>
        <a:spcAft>
          <a:spcPct val="0"/>
        </a:spcAft>
        <a:defRPr sz="3200" b="1">
          <a:solidFill>
            <a:schemeClr val="tx1"/>
          </a:solidFill>
          <a:latin typeface="Trebuchet MS" pitchFamily="34" charset="0"/>
        </a:defRPr>
      </a:lvl9pPr>
    </p:titleStyle>
    <p:bodyStyle>
      <a:lvl1pPr marL="342900" indent="-342900" algn="l" rtl="0" eaLnBrk="0" fontAlgn="base" hangingPunct="0">
        <a:lnSpc>
          <a:spcPct val="90000"/>
        </a:lnSpc>
        <a:spcBef>
          <a:spcPct val="30000"/>
        </a:spcBef>
        <a:spcAft>
          <a:spcPct val="0"/>
        </a:spcAft>
        <a:buClr>
          <a:srgbClr val="272600"/>
        </a:buClr>
        <a:buChar char="•"/>
        <a:defRPr sz="2400" b="1">
          <a:solidFill>
            <a:schemeClr val="tx1"/>
          </a:solidFill>
          <a:latin typeface="+mn-lt"/>
          <a:ea typeface="+mn-ea"/>
          <a:cs typeface="+mn-cs"/>
        </a:defRPr>
      </a:lvl1pPr>
      <a:lvl2pPr marL="742950" indent="-285750" algn="l" rtl="0" eaLnBrk="0" fontAlgn="base" hangingPunct="0">
        <a:lnSpc>
          <a:spcPct val="80000"/>
        </a:lnSpc>
        <a:spcBef>
          <a:spcPct val="20000"/>
        </a:spcBef>
        <a:spcAft>
          <a:spcPct val="0"/>
        </a:spcAft>
        <a:buClr>
          <a:srgbClr val="272600"/>
        </a:buClr>
        <a:buChar char="–"/>
        <a:defRPr sz="2400">
          <a:solidFill>
            <a:schemeClr val="tx1"/>
          </a:solidFill>
          <a:latin typeface="+mn-lt"/>
        </a:defRPr>
      </a:lvl2pPr>
      <a:lvl3pPr marL="1143000" indent="-228600" algn="l" rtl="0" eaLnBrk="0" fontAlgn="base" hangingPunct="0">
        <a:lnSpc>
          <a:spcPct val="80000"/>
        </a:lnSpc>
        <a:spcBef>
          <a:spcPct val="65000"/>
        </a:spcBef>
        <a:spcAft>
          <a:spcPct val="0"/>
        </a:spcAft>
        <a:buClr>
          <a:srgbClr val="CC3300"/>
        </a:buClr>
        <a:buChar char="•"/>
        <a:defRPr sz="2400">
          <a:solidFill>
            <a:srgbClr val="FF9900"/>
          </a:solidFill>
          <a:latin typeface="+mn-lt"/>
        </a:defRPr>
      </a:lvl3pPr>
      <a:lvl4pPr marL="1600200" indent="-228600" algn="l" rtl="0" eaLnBrk="0" fontAlgn="base" hangingPunct="0">
        <a:lnSpc>
          <a:spcPct val="80000"/>
        </a:lnSpc>
        <a:spcBef>
          <a:spcPct val="65000"/>
        </a:spcBef>
        <a:spcAft>
          <a:spcPct val="0"/>
        </a:spcAft>
        <a:buClr>
          <a:srgbClr val="CC3300"/>
        </a:buClr>
        <a:buChar char="–"/>
        <a:defRPr sz="2000">
          <a:solidFill>
            <a:srgbClr val="FF9900"/>
          </a:solidFill>
          <a:latin typeface="+mn-lt"/>
        </a:defRPr>
      </a:lvl4pPr>
      <a:lvl5pPr marL="2057400" indent="-228600" algn="l" rtl="0" eaLnBrk="0" fontAlgn="base" hangingPunct="0">
        <a:lnSpc>
          <a:spcPct val="80000"/>
        </a:lnSpc>
        <a:spcBef>
          <a:spcPct val="65000"/>
        </a:spcBef>
        <a:spcAft>
          <a:spcPct val="0"/>
        </a:spcAft>
        <a:buClr>
          <a:srgbClr val="CC3300"/>
        </a:buClr>
        <a:buChar char="»"/>
        <a:defRPr sz="2000">
          <a:solidFill>
            <a:srgbClr val="FF9900"/>
          </a:solidFill>
          <a:latin typeface="+mn-lt"/>
        </a:defRPr>
      </a:lvl5pPr>
      <a:lvl6pPr marL="2514600" indent="-228600" algn="l" rtl="0" eaLnBrk="1" fontAlgn="base" hangingPunct="1">
        <a:lnSpc>
          <a:spcPct val="80000"/>
        </a:lnSpc>
        <a:spcBef>
          <a:spcPct val="65000"/>
        </a:spcBef>
        <a:spcAft>
          <a:spcPct val="0"/>
        </a:spcAft>
        <a:buClr>
          <a:srgbClr val="CC3300"/>
        </a:buClr>
        <a:buChar char="»"/>
        <a:defRPr sz="2000">
          <a:solidFill>
            <a:srgbClr val="FF9900"/>
          </a:solidFill>
          <a:latin typeface="+mn-lt"/>
        </a:defRPr>
      </a:lvl6pPr>
      <a:lvl7pPr marL="2971800" indent="-228600" algn="l" rtl="0" eaLnBrk="1" fontAlgn="base" hangingPunct="1">
        <a:lnSpc>
          <a:spcPct val="80000"/>
        </a:lnSpc>
        <a:spcBef>
          <a:spcPct val="65000"/>
        </a:spcBef>
        <a:spcAft>
          <a:spcPct val="0"/>
        </a:spcAft>
        <a:buClr>
          <a:srgbClr val="CC3300"/>
        </a:buClr>
        <a:buChar char="»"/>
        <a:defRPr sz="2000">
          <a:solidFill>
            <a:srgbClr val="FF9900"/>
          </a:solidFill>
          <a:latin typeface="+mn-lt"/>
        </a:defRPr>
      </a:lvl7pPr>
      <a:lvl8pPr marL="3429000" indent="-228600" algn="l" rtl="0" eaLnBrk="1" fontAlgn="base" hangingPunct="1">
        <a:lnSpc>
          <a:spcPct val="80000"/>
        </a:lnSpc>
        <a:spcBef>
          <a:spcPct val="65000"/>
        </a:spcBef>
        <a:spcAft>
          <a:spcPct val="0"/>
        </a:spcAft>
        <a:buClr>
          <a:srgbClr val="CC3300"/>
        </a:buClr>
        <a:buChar char="»"/>
        <a:defRPr sz="2000">
          <a:solidFill>
            <a:srgbClr val="FF9900"/>
          </a:solidFill>
          <a:latin typeface="+mn-lt"/>
        </a:defRPr>
      </a:lvl8pPr>
      <a:lvl9pPr marL="3886200" indent="-228600" algn="l" rtl="0" eaLnBrk="1" fontAlgn="base" hangingPunct="1">
        <a:lnSpc>
          <a:spcPct val="80000"/>
        </a:lnSpc>
        <a:spcBef>
          <a:spcPct val="65000"/>
        </a:spcBef>
        <a:spcAft>
          <a:spcPct val="0"/>
        </a:spcAft>
        <a:buClr>
          <a:srgbClr val="CC3300"/>
        </a:buClr>
        <a:buChar char="»"/>
        <a:defRPr sz="2000">
          <a:solidFill>
            <a:srgbClr val="FF99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2667000"/>
            <a:ext cx="9144000" cy="1190625"/>
          </a:xfrm>
          <a:prstGeom prst="rect">
            <a:avLst/>
          </a:prstGeom>
        </p:spPr>
        <p:txBody>
          <a:bodyPr>
            <a:spAutoFit/>
          </a:bodyPr>
          <a:lstStyle/>
          <a:p>
            <a:pPr algn="ctr"/>
            <a:r>
              <a:rPr lang="en-US" sz="3600" b="1">
                <a:solidFill>
                  <a:srgbClr val="005392"/>
                </a:solidFill>
              </a:rPr>
              <a:t>FHWA’s Sustainable Highways Initiative</a:t>
            </a:r>
          </a:p>
          <a:p>
            <a:pPr algn="ctr"/>
            <a:r>
              <a:rPr lang="en-US" sz="3600" b="1">
                <a:solidFill>
                  <a:srgbClr val="005392"/>
                </a:solidFill>
              </a:rPr>
              <a:t>And Self-Evaluation Tool</a:t>
            </a:r>
          </a:p>
        </p:txBody>
      </p:sp>
      <p:sp>
        <p:nvSpPr>
          <p:cNvPr id="8195" name="TextBox 4"/>
          <p:cNvSpPr txBox="1">
            <a:spLocks noChangeArrowheads="1"/>
          </p:cNvSpPr>
          <p:nvPr/>
        </p:nvSpPr>
        <p:spPr bwMode="auto">
          <a:xfrm>
            <a:off x="0" y="4495800"/>
            <a:ext cx="9144000" cy="2308225"/>
          </a:xfrm>
          <a:prstGeom prst="rect">
            <a:avLst/>
          </a:prstGeom>
          <a:noFill/>
          <a:ln w="9525">
            <a:noFill/>
            <a:miter lim="800000"/>
            <a:headEnd/>
            <a:tailEnd/>
          </a:ln>
        </p:spPr>
        <p:txBody>
          <a:bodyPr>
            <a:spAutoFit/>
          </a:bodyPr>
          <a:lstStyle/>
          <a:p>
            <a:pPr algn="ctr"/>
            <a:endParaRPr lang="en-US" sz="2400">
              <a:latin typeface="Trebuchet MS" pitchFamily="34" charset="0"/>
            </a:endParaRPr>
          </a:p>
          <a:p>
            <a:pPr algn="ctr"/>
            <a:r>
              <a:rPr lang="en-US" sz="2400">
                <a:latin typeface="Trebuchet MS" pitchFamily="34" charset="0"/>
              </a:rPr>
              <a:t>Michael Culp</a:t>
            </a:r>
          </a:p>
          <a:p>
            <a:pPr algn="ctr"/>
            <a:r>
              <a:rPr lang="en-US" sz="2400">
                <a:latin typeface="Trebuchet MS" pitchFamily="34" charset="0"/>
              </a:rPr>
              <a:t>Team Leader for Sustainable Transport and Climate Change</a:t>
            </a:r>
          </a:p>
          <a:p>
            <a:pPr algn="ctr"/>
            <a:r>
              <a:rPr lang="en-US" sz="2400">
                <a:latin typeface="Trebuchet MS" pitchFamily="34" charset="0"/>
              </a:rPr>
              <a:t>Office of Planning, Environment &amp; Realty</a:t>
            </a:r>
          </a:p>
          <a:p>
            <a:pPr algn="ctr"/>
            <a:r>
              <a:rPr lang="en-US" sz="2400">
                <a:latin typeface="Trebuchet MS" pitchFamily="34" charset="0"/>
              </a:rPr>
              <a:t>SCOM Meeting –</a:t>
            </a:r>
            <a:r>
              <a:rPr lang="en-US" sz="2400">
                <a:solidFill>
                  <a:srgbClr val="FF0000"/>
                </a:solidFill>
                <a:latin typeface="Trebuchet MS" pitchFamily="34" charset="0"/>
              </a:rPr>
              <a:t> </a:t>
            </a:r>
            <a:r>
              <a:rPr lang="en-US" sz="2400"/>
              <a:t>Louisville, KY</a:t>
            </a:r>
            <a:endParaRPr lang="en-US" sz="2400">
              <a:solidFill>
                <a:srgbClr val="FF0000"/>
              </a:solidFill>
              <a:latin typeface="Trebuchet MS" pitchFamily="34" charset="0"/>
            </a:endParaRPr>
          </a:p>
          <a:p>
            <a:pPr algn="ctr"/>
            <a:r>
              <a:rPr lang="en-US" sz="2400">
                <a:latin typeface="Trebuchet MS" pitchFamily="34" charset="0"/>
              </a:rPr>
              <a:t>July 18,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Content Placeholder 1"/>
          <p:cNvSpPr>
            <a:spLocks noGrp="1"/>
          </p:cNvSpPr>
          <p:nvPr>
            <p:ph idx="1"/>
          </p:nvPr>
        </p:nvSpPr>
        <p:spPr>
          <a:xfrm>
            <a:off x="304800" y="1447800"/>
            <a:ext cx="8382000" cy="4037013"/>
          </a:xfrm>
        </p:spPr>
        <p:txBody>
          <a:bodyPr/>
          <a:lstStyle/>
          <a:p>
            <a:pPr algn="ctr">
              <a:spcBef>
                <a:spcPct val="0"/>
              </a:spcBef>
              <a:buFontTx/>
              <a:buNone/>
            </a:pPr>
            <a:r>
              <a:rPr lang="en-US" sz="4000" smtClean="0">
                <a:solidFill>
                  <a:srgbClr val="005392"/>
                </a:solidFill>
              </a:rPr>
              <a:t>INVEST</a:t>
            </a:r>
          </a:p>
          <a:p>
            <a:pPr algn="ctr">
              <a:spcBef>
                <a:spcPct val="0"/>
              </a:spcBef>
              <a:buFontTx/>
              <a:buNone/>
            </a:pPr>
            <a:endParaRPr lang="en-US" sz="2400" smtClean="0">
              <a:solidFill>
                <a:srgbClr val="005392"/>
              </a:solidFill>
            </a:endParaRPr>
          </a:p>
          <a:p>
            <a:pPr algn="ctr">
              <a:spcBef>
                <a:spcPct val="0"/>
              </a:spcBef>
              <a:buFontTx/>
              <a:buNone/>
            </a:pPr>
            <a:endParaRPr lang="en-US" sz="3600" smtClean="0">
              <a:solidFill>
                <a:srgbClr val="005392"/>
              </a:solidFill>
            </a:endParaRPr>
          </a:p>
          <a:p>
            <a:pPr algn="ctr">
              <a:spcBef>
                <a:spcPct val="0"/>
              </a:spcBef>
              <a:buFontTx/>
              <a:buNone/>
            </a:pPr>
            <a:r>
              <a:rPr lang="en-US" sz="3600" smtClean="0">
                <a:solidFill>
                  <a:srgbClr val="005392"/>
                </a:solidFill>
              </a:rPr>
              <a:t>Changes Since Beta Version</a:t>
            </a:r>
          </a:p>
          <a:p>
            <a:pPr>
              <a:buFontTx/>
              <a:buNone/>
            </a:pPr>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Content Placeholder 2"/>
          <p:cNvSpPr>
            <a:spLocks noGrp="1"/>
          </p:cNvSpPr>
          <p:nvPr>
            <p:ph idx="1"/>
          </p:nvPr>
        </p:nvSpPr>
        <p:spPr>
          <a:xfrm>
            <a:off x="1143000" y="1371600"/>
            <a:ext cx="7370763" cy="4646613"/>
          </a:xfrm>
        </p:spPr>
        <p:txBody>
          <a:bodyPr/>
          <a:lstStyle/>
          <a:p>
            <a:r>
              <a:rPr lang="en-US" smtClean="0"/>
              <a:t>Greatly simplifies criteria and scoring</a:t>
            </a:r>
          </a:p>
          <a:p>
            <a:pPr lvl="1"/>
            <a:r>
              <a:rPr lang="en-US" sz="1800" smtClean="0"/>
              <a:t>1-page write-ups for each criteria</a:t>
            </a:r>
          </a:p>
          <a:p>
            <a:pPr lvl="1"/>
            <a:r>
              <a:rPr lang="en-US" sz="1800" smtClean="0"/>
              <a:t>Combined or eliminated criteria (e.g., combined Highway Infrastructure Maintenance and Cleaning and Litter criteria)</a:t>
            </a:r>
          </a:p>
          <a:p>
            <a:r>
              <a:rPr lang="en-US" smtClean="0"/>
              <a:t>Clarified the purpose and goals of the Tool:</a:t>
            </a:r>
          </a:p>
          <a:p>
            <a:pPr lvl="1"/>
            <a:r>
              <a:rPr lang="en-US" sz="1800" smtClean="0"/>
              <a:t>Provide best practice information to enable transportation practitioners to incorporate sustainability into their projects and practices</a:t>
            </a:r>
          </a:p>
          <a:p>
            <a:pPr lvl="1"/>
            <a:r>
              <a:rPr lang="en-US" sz="1800" smtClean="0"/>
              <a:t>Provide a VOLUNTARY method for practitioners to evaluate their transportation projects and to encourage progress in the sustainability arena</a:t>
            </a:r>
          </a:p>
          <a:p>
            <a:r>
              <a:rPr lang="en-US" smtClean="0"/>
              <a:t>Clearly stated that the Tool is not intended to compare states and their projects or practices</a:t>
            </a:r>
          </a:p>
          <a:p>
            <a:r>
              <a:rPr lang="en-US" smtClean="0"/>
              <a:t>Eliminated references to specific states as examples (including case studies)</a:t>
            </a:r>
          </a:p>
        </p:txBody>
      </p:sp>
      <p:sp>
        <p:nvSpPr>
          <p:cNvPr id="12290" name="Title 1"/>
          <p:cNvSpPr>
            <a:spLocks noGrp="1"/>
          </p:cNvSpPr>
          <p:nvPr>
            <p:ph type="title"/>
          </p:nvPr>
        </p:nvSpPr>
        <p:spPr/>
        <p:txBody>
          <a:bodyPr/>
          <a:lstStyle/>
          <a:p>
            <a:r>
              <a:rPr lang="en-US" smtClean="0"/>
              <a:t>Significant Changes from </a:t>
            </a:r>
            <a:br>
              <a:rPr lang="en-US" smtClean="0"/>
            </a:br>
            <a:r>
              <a:rPr lang="en-US" smtClean="0"/>
              <a:t>Beta to Pilot Test Version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3"/>
          <p:cNvSpPr>
            <a:spLocks noGrp="1"/>
          </p:cNvSpPr>
          <p:nvPr>
            <p:ph idx="1"/>
          </p:nvPr>
        </p:nvSpPr>
        <p:spPr>
          <a:xfrm>
            <a:off x="841375" y="1449388"/>
            <a:ext cx="7370763" cy="4037012"/>
          </a:xfrm>
        </p:spPr>
        <p:txBody>
          <a:bodyPr/>
          <a:lstStyle/>
          <a:p>
            <a:r>
              <a:rPr lang="en-US" smtClean="0"/>
              <a:t>Simplified Principles to the Triple Bottom Line (Social, Environmental and Economic)</a:t>
            </a:r>
          </a:p>
          <a:p>
            <a:pPr lvl="1"/>
            <a:r>
              <a:rPr lang="en-US" smtClean="0"/>
              <a:t>Reduced from 24 categories of benefits and principles to 3</a:t>
            </a:r>
          </a:p>
          <a:p>
            <a:r>
              <a:rPr lang="en-US" smtClean="0"/>
              <a:t>Eliminated references to </a:t>
            </a:r>
            <a:r>
              <a:rPr lang="en-US" u="sng" smtClean="0"/>
              <a:t>specific</a:t>
            </a:r>
            <a:r>
              <a:rPr lang="en-US" smtClean="0"/>
              <a:t> methods or procedures where possible, and added flexibility to allow states to use their own comparable methods to meet criteria</a:t>
            </a:r>
          </a:p>
          <a:p>
            <a:r>
              <a:rPr lang="en-US" smtClean="0"/>
              <a:t>Changed the “Documentation” section in each Criteria to “Sources” </a:t>
            </a:r>
          </a:p>
          <a:p>
            <a:pPr lvl="1"/>
            <a:r>
              <a:rPr lang="en-US" smtClean="0"/>
              <a:t>Clarified that no new documentation needs to be created</a:t>
            </a:r>
          </a:p>
          <a:p>
            <a:r>
              <a:rPr lang="en-US" smtClean="0"/>
              <a:t>Reduced biases toward selection of particular materials </a:t>
            </a:r>
          </a:p>
          <a:p>
            <a:pPr lvl="1"/>
            <a:r>
              <a:rPr lang="en-US" smtClean="0"/>
              <a:t>Asphalt vs. PCC, eliminated thermal pavement criteria</a:t>
            </a:r>
          </a:p>
          <a:p>
            <a:endParaRPr lang="en-US" sz="1800" smtClean="0"/>
          </a:p>
        </p:txBody>
      </p:sp>
      <p:sp>
        <p:nvSpPr>
          <p:cNvPr id="14338" name="Title 2"/>
          <p:cNvSpPr>
            <a:spLocks noGrp="1"/>
          </p:cNvSpPr>
          <p:nvPr>
            <p:ph type="title"/>
          </p:nvPr>
        </p:nvSpPr>
        <p:spPr/>
        <p:txBody>
          <a:bodyPr/>
          <a:lstStyle/>
          <a:p>
            <a:r>
              <a:rPr lang="en-US" smtClean="0"/>
              <a:t>Significant Changes from </a:t>
            </a:r>
            <a:br>
              <a:rPr lang="en-US" smtClean="0"/>
            </a:br>
            <a:r>
              <a:rPr lang="en-US" smtClean="0"/>
              <a:t>Beta to Pilot Test Version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3"/>
          <p:cNvSpPr>
            <a:spLocks noGrp="1"/>
          </p:cNvSpPr>
          <p:nvPr>
            <p:ph idx="1"/>
          </p:nvPr>
        </p:nvSpPr>
        <p:spPr>
          <a:xfrm>
            <a:off x="838200" y="1447800"/>
            <a:ext cx="7370763" cy="4037013"/>
          </a:xfrm>
        </p:spPr>
        <p:txBody>
          <a:bodyPr/>
          <a:lstStyle/>
          <a:p>
            <a:r>
              <a:rPr lang="en-US" smtClean="0"/>
              <a:t>Specific Operations and Maintenance Criteria Changes</a:t>
            </a:r>
          </a:p>
          <a:p>
            <a:pPr lvl="1"/>
            <a:r>
              <a:rPr lang="en-US" smtClean="0"/>
              <a:t>Consolidated Maintenance Management criteria to align better with </a:t>
            </a:r>
            <a:r>
              <a:rPr lang="en-US" i="1" smtClean="0"/>
              <a:t>AASHTO Maintenance Manual on Roadways and Bridges </a:t>
            </a:r>
            <a:r>
              <a:rPr lang="en-US" smtClean="0"/>
              <a:t>(e.g. consolidated Cleaning and Litter into Roadside Infrastructure Maintenance)</a:t>
            </a:r>
          </a:p>
          <a:p>
            <a:pPr lvl="1"/>
            <a:r>
              <a:rPr lang="en-US" smtClean="0"/>
              <a:t>Adds Maintenance Management System structured around AASHTO </a:t>
            </a:r>
            <a:r>
              <a:rPr lang="en-US" i="1" smtClean="0"/>
              <a:t>Guidelines for Maintenance Management Systems</a:t>
            </a:r>
          </a:p>
          <a:p>
            <a:pPr lvl="1"/>
            <a:r>
              <a:rPr lang="en-US" smtClean="0"/>
              <a:t>Deletes Pollution Prevention Plan</a:t>
            </a:r>
          </a:p>
          <a:p>
            <a:pPr lvl="1"/>
            <a:r>
              <a:rPr lang="en-US" smtClean="0"/>
              <a:t>Moves Ecological Connectivity to System Planning</a:t>
            </a:r>
          </a:p>
          <a:p>
            <a:pPr lvl="1"/>
            <a:r>
              <a:rPr lang="en-US" smtClean="0"/>
              <a:t>Adds Tracking Environmental Commitments System</a:t>
            </a:r>
          </a:p>
          <a:p>
            <a:pPr lvl="1"/>
            <a:r>
              <a:rPr lang="en-US" smtClean="0"/>
              <a:t>Adds Work Zone Traffic Control</a:t>
            </a:r>
          </a:p>
          <a:p>
            <a:pPr lvl="1"/>
            <a:endParaRPr lang="en-US" smtClean="0"/>
          </a:p>
          <a:p>
            <a:endParaRPr lang="en-US" sz="1800" smtClean="0"/>
          </a:p>
        </p:txBody>
      </p:sp>
      <p:sp>
        <p:nvSpPr>
          <p:cNvPr id="16386" name="Title 2"/>
          <p:cNvSpPr>
            <a:spLocks noGrp="1"/>
          </p:cNvSpPr>
          <p:nvPr>
            <p:ph type="title"/>
          </p:nvPr>
        </p:nvSpPr>
        <p:spPr/>
        <p:txBody>
          <a:bodyPr/>
          <a:lstStyle/>
          <a:p>
            <a:r>
              <a:rPr lang="en-US" smtClean="0"/>
              <a:t>Significant Changes from </a:t>
            </a:r>
            <a:br>
              <a:rPr lang="en-US" smtClean="0"/>
            </a:br>
            <a:r>
              <a:rPr lang="en-US" smtClean="0"/>
              <a:t>Beta to Pilot Test Version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3"/>
          <p:cNvSpPr>
            <a:spLocks noGrp="1"/>
          </p:cNvSpPr>
          <p:nvPr>
            <p:ph idx="1"/>
          </p:nvPr>
        </p:nvSpPr>
        <p:spPr>
          <a:xfrm>
            <a:off x="838200" y="1447800"/>
            <a:ext cx="7370763" cy="4037013"/>
          </a:xfrm>
        </p:spPr>
        <p:txBody>
          <a:bodyPr/>
          <a:lstStyle/>
          <a:p>
            <a:r>
              <a:rPr lang="en-US" smtClean="0"/>
              <a:t>Added Flexibility to Project Evaluation</a:t>
            </a:r>
          </a:p>
          <a:p>
            <a:pPr lvl="1"/>
            <a:r>
              <a:rPr lang="en-US" smtClean="0"/>
              <a:t>Reduces the Number of Criteria by Eliminating or Consolidating Criteria</a:t>
            </a:r>
          </a:p>
          <a:p>
            <a:pPr lvl="2"/>
            <a:r>
              <a:rPr lang="en-US" sz="1600" smtClean="0">
                <a:solidFill>
                  <a:schemeClr val="tx1"/>
                </a:solidFill>
              </a:rPr>
              <a:t>Basic Version = 20 Criteria</a:t>
            </a:r>
          </a:p>
          <a:p>
            <a:pPr lvl="2"/>
            <a:r>
              <a:rPr lang="en-US" sz="1600" smtClean="0">
                <a:solidFill>
                  <a:schemeClr val="tx1"/>
                </a:solidFill>
              </a:rPr>
              <a:t>Extended Version = 30 Criteria</a:t>
            </a:r>
          </a:p>
          <a:p>
            <a:pPr lvl="1"/>
            <a:r>
              <a:rPr lang="en-US" smtClean="0"/>
              <a:t>Makes scoring smaller projects easier</a:t>
            </a:r>
          </a:p>
          <a:p>
            <a:pPr lvl="2"/>
            <a:r>
              <a:rPr lang="en-US" sz="1600" u="sng" smtClean="0">
                <a:solidFill>
                  <a:schemeClr val="tx1"/>
                </a:solidFill>
              </a:rPr>
              <a:t>Basic Version </a:t>
            </a:r>
            <a:r>
              <a:rPr lang="en-US" sz="1600" smtClean="0">
                <a:solidFill>
                  <a:schemeClr val="tx1"/>
                </a:solidFill>
              </a:rPr>
              <a:t>- includes criteria that would be more appropriate for rehabilitation, resurfacing, and minor reconstruction projects. </a:t>
            </a:r>
          </a:p>
          <a:p>
            <a:pPr lvl="2"/>
            <a:r>
              <a:rPr lang="en-US" sz="1600" u="sng" smtClean="0">
                <a:solidFill>
                  <a:schemeClr val="tx1"/>
                </a:solidFill>
              </a:rPr>
              <a:t>Extended Version </a:t>
            </a:r>
            <a:r>
              <a:rPr lang="en-US" sz="1600" smtClean="0">
                <a:solidFill>
                  <a:schemeClr val="tx1"/>
                </a:solidFill>
              </a:rPr>
              <a:t>– includes larger number of criteria than basic version and is available to score larger reconstruction and new construction projects.</a:t>
            </a:r>
          </a:p>
          <a:p>
            <a:pPr>
              <a:buFontTx/>
              <a:buNone/>
            </a:pPr>
            <a:endParaRPr lang="en-US" smtClean="0"/>
          </a:p>
          <a:p>
            <a:endParaRPr lang="en-US" sz="1800" smtClean="0"/>
          </a:p>
        </p:txBody>
      </p:sp>
      <p:sp>
        <p:nvSpPr>
          <p:cNvPr id="18434" name="Title 2"/>
          <p:cNvSpPr>
            <a:spLocks noGrp="1"/>
          </p:cNvSpPr>
          <p:nvPr>
            <p:ph type="title"/>
          </p:nvPr>
        </p:nvSpPr>
        <p:spPr/>
        <p:txBody>
          <a:bodyPr/>
          <a:lstStyle/>
          <a:p>
            <a:r>
              <a:rPr lang="en-US" smtClean="0"/>
              <a:t>Significant Changes from </a:t>
            </a:r>
            <a:br>
              <a:rPr lang="en-US" smtClean="0"/>
            </a:br>
            <a:r>
              <a:rPr lang="en-US" smtClean="0"/>
              <a:t>Beta to Pilot Test Version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1"/>
          <p:cNvSpPr>
            <a:spLocks noGrp="1"/>
          </p:cNvSpPr>
          <p:nvPr>
            <p:ph idx="1"/>
          </p:nvPr>
        </p:nvSpPr>
        <p:spPr>
          <a:xfrm>
            <a:off x="304800" y="1447800"/>
            <a:ext cx="8382000" cy="4037013"/>
          </a:xfrm>
        </p:spPr>
        <p:txBody>
          <a:bodyPr/>
          <a:lstStyle/>
          <a:p>
            <a:pPr algn="ctr">
              <a:spcBef>
                <a:spcPct val="0"/>
              </a:spcBef>
              <a:buFontTx/>
              <a:buNone/>
            </a:pPr>
            <a:r>
              <a:rPr lang="en-US" sz="4000" smtClean="0">
                <a:solidFill>
                  <a:srgbClr val="005392"/>
                </a:solidFill>
              </a:rPr>
              <a:t>INVEST</a:t>
            </a:r>
          </a:p>
          <a:p>
            <a:pPr algn="ctr">
              <a:spcBef>
                <a:spcPct val="0"/>
              </a:spcBef>
              <a:buFontTx/>
              <a:buNone/>
            </a:pPr>
            <a:endParaRPr lang="en-US" sz="2400" smtClean="0">
              <a:solidFill>
                <a:srgbClr val="005392"/>
              </a:solidFill>
            </a:endParaRPr>
          </a:p>
          <a:p>
            <a:pPr algn="ctr">
              <a:spcBef>
                <a:spcPct val="0"/>
              </a:spcBef>
              <a:buFontTx/>
              <a:buNone/>
            </a:pPr>
            <a:endParaRPr lang="en-US" sz="3600" smtClean="0">
              <a:solidFill>
                <a:srgbClr val="005392"/>
              </a:solidFill>
            </a:endParaRPr>
          </a:p>
          <a:p>
            <a:pPr algn="ctr">
              <a:spcBef>
                <a:spcPct val="0"/>
              </a:spcBef>
              <a:buFontTx/>
              <a:buNone/>
            </a:pPr>
            <a:r>
              <a:rPr lang="en-US" sz="3600" smtClean="0">
                <a:solidFill>
                  <a:srgbClr val="005392"/>
                </a:solidFill>
              </a:rPr>
              <a:t>Criteria Included </a:t>
            </a:r>
            <a:br>
              <a:rPr lang="en-US" sz="3600" smtClean="0">
                <a:solidFill>
                  <a:srgbClr val="005392"/>
                </a:solidFill>
              </a:rPr>
            </a:br>
            <a:r>
              <a:rPr lang="en-US" sz="3600" smtClean="0">
                <a:solidFill>
                  <a:srgbClr val="005392"/>
                </a:solidFill>
              </a:rPr>
              <a:t>in Pilot Test Version</a:t>
            </a:r>
          </a:p>
          <a:p>
            <a:pPr algn="ctr">
              <a:spcBef>
                <a:spcPct val="0"/>
              </a:spcBef>
              <a:buFontTx/>
              <a:buNone/>
            </a:pPr>
            <a:endParaRPr lang="en-US" sz="3600" smtClean="0">
              <a:solidFill>
                <a:srgbClr val="005392"/>
              </a:solidFill>
            </a:endParaRPr>
          </a:p>
          <a:p>
            <a:pPr>
              <a:buFontTx/>
              <a:buNone/>
            </a:pPr>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mtClean="0"/>
              <a:t>Operations &amp; Maintenance Criteria</a:t>
            </a:r>
          </a:p>
        </p:txBody>
      </p:sp>
      <p:sp>
        <p:nvSpPr>
          <p:cNvPr id="69634" name="Content Placeholder 2"/>
          <p:cNvSpPr>
            <a:spLocks noGrp="1"/>
          </p:cNvSpPr>
          <p:nvPr>
            <p:ph sz="half" idx="1"/>
          </p:nvPr>
        </p:nvSpPr>
        <p:spPr>
          <a:xfrm>
            <a:off x="457200" y="1423988"/>
            <a:ext cx="4038600" cy="4419600"/>
          </a:xfrm>
        </p:spPr>
        <p:txBody>
          <a:bodyPr>
            <a:normAutofit lnSpcReduction="10000"/>
          </a:bodyPr>
          <a:lstStyle/>
          <a:p>
            <a:pPr>
              <a:buFontTx/>
              <a:buNone/>
              <a:defRPr/>
            </a:pPr>
            <a:r>
              <a:rPr lang="en-US" b="0" dirty="0" smtClean="0"/>
              <a:t>OM-1	Sustainability Plan</a:t>
            </a:r>
          </a:p>
          <a:p>
            <a:pPr>
              <a:buFontTx/>
              <a:buNone/>
              <a:defRPr/>
            </a:pPr>
            <a:r>
              <a:rPr lang="en-US" b="0" dirty="0" smtClean="0"/>
              <a:t>OM-2	Environmental 	Commitments</a:t>
            </a:r>
            <a:br>
              <a:rPr lang="en-US" b="0" dirty="0" smtClean="0"/>
            </a:br>
            <a:r>
              <a:rPr lang="en-US" b="0" dirty="0" smtClean="0"/>
              <a:t>	Tracking System</a:t>
            </a:r>
          </a:p>
          <a:p>
            <a:pPr>
              <a:buFontTx/>
              <a:buNone/>
              <a:defRPr/>
            </a:pPr>
            <a:r>
              <a:rPr lang="en-US" b="0" dirty="0" smtClean="0"/>
              <a:t>OM-3 	Pavement Management 	System</a:t>
            </a:r>
          </a:p>
          <a:p>
            <a:pPr>
              <a:buFontTx/>
              <a:buNone/>
              <a:defRPr/>
            </a:pPr>
            <a:r>
              <a:rPr lang="en-US" b="0" dirty="0" smtClean="0"/>
              <a:t>OM-4 	Bridge Management 	System</a:t>
            </a:r>
          </a:p>
          <a:p>
            <a:pPr>
              <a:buFontTx/>
              <a:buNone/>
              <a:defRPr/>
            </a:pPr>
            <a:r>
              <a:rPr lang="en-US" b="0" dirty="0" smtClean="0"/>
              <a:t>OM-5 	Maintenance 	Management System</a:t>
            </a:r>
          </a:p>
          <a:p>
            <a:pPr>
              <a:buFontTx/>
              <a:buNone/>
              <a:defRPr/>
            </a:pPr>
            <a:r>
              <a:rPr lang="en-US" b="0" dirty="0" smtClean="0"/>
              <a:t>OM-6 	Highway Infrastructure 	Maintenance</a:t>
            </a:r>
          </a:p>
          <a:p>
            <a:pPr>
              <a:buFontTx/>
              <a:buNone/>
              <a:defRPr/>
            </a:pPr>
            <a:r>
              <a:rPr lang="en-US" b="0" dirty="0" smtClean="0"/>
              <a:t>OM-7 	Roadside Infrastructure 	Maintenance</a:t>
            </a:r>
          </a:p>
        </p:txBody>
      </p:sp>
      <p:sp>
        <p:nvSpPr>
          <p:cNvPr id="4" name="Content Placeholder 3"/>
          <p:cNvSpPr>
            <a:spLocks noGrp="1"/>
          </p:cNvSpPr>
          <p:nvPr>
            <p:ph sz="half" idx="2"/>
          </p:nvPr>
        </p:nvSpPr>
        <p:spPr>
          <a:xfrm>
            <a:off x="4648200" y="1423988"/>
            <a:ext cx="4038600" cy="4419600"/>
          </a:xfrm>
        </p:spPr>
        <p:txBody>
          <a:bodyPr>
            <a:normAutofit lnSpcReduction="10000"/>
          </a:bodyPr>
          <a:lstStyle/>
          <a:p>
            <a:pPr>
              <a:buFontTx/>
              <a:buNone/>
              <a:defRPr/>
            </a:pPr>
            <a:r>
              <a:rPr lang="en-US" b="0" dirty="0" smtClean="0"/>
              <a:t>OM-8	Traffic Control 	Infrastructure 	Maintenance</a:t>
            </a:r>
          </a:p>
          <a:p>
            <a:pPr>
              <a:buFontTx/>
              <a:buNone/>
              <a:defRPr/>
            </a:pPr>
            <a:r>
              <a:rPr lang="en-US" b="0" dirty="0" smtClean="0"/>
              <a:t>OM-9 	Snow and Ice Control</a:t>
            </a:r>
          </a:p>
          <a:p>
            <a:pPr>
              <a:buFontTx/>
              <a:buNone/>
              <a:defRPr/>
            </a:pPr>
            <a:r>
              <a:rPr lang="en-US" b="0" dirty="0" smtClean="0"/>
              <a:t>OM-10 	Work Zone Traffic 	Control</a:t>
            </a:r>
          </a:p>
          <a:p>
            <a:pPr>
              <a:buFontTx/>
              <a:buNone/>
              <a:defRPr/>
            </a:pPr>
            <a:r>
              <a:rPr lang="en-US" b="0" dirty="0" smtClean="0"/>
              <a:t>OM-11 	Transportation 	Management and 	Operations</a:t>
            </a:r>
          </a:p>
          <a:p>
            <a:pPr>
              <a:buFontTx/>
              <a:buNone/>
              <a:defRPr/>
            </a:pPr>
            <a:r>
              <a:rPr lang="en-US" b="0" dirty="0" smtClean="0"/>
              <a:t>OM-12 	Safety Management</a:t>
            </a:r>
          </a:p>
          <a:p>
            <a:pPr>
              <a:buFontTx/>
              <a:buNone/>
              <a:defRPr/>
            </a:pPr>
            <a:r>
              <a:rPr lang="en-US" b="0" dirty="0" smtClean="0"/>
              <a:t>OM-13 	Renewable Energy</a:t>
            </a:r>
          </a:p>
          <a:p>
            <a:pPr>
              <a:buFontTx/>
              <a:buNone/>
              <a:defRPr/>
            </a:pPr>
            <a:r>
              <a:rPr lang="en-US" b="0" dirty="0" smtClean="0"/>
              <a:t>OM-14 	Fuel Efficiency</a:t>
            </a:r>
          </a:p>
          <a:p>
            <a:pPr>
              <a:buFontTx/>
              <a:buNone/>
              <a:defRPr/>
            </a:pPr>
            <a:r>
              <a:rPr lang="en-US" b="0" dirty="0" smtClean="0"/>
              <a:t>OM-15 	Recycle and Reuse</a:t>
            </a:r>
          </a:p>
          <a:p>
            <a:pPr>
              <a:buFontTx/>
              <a:buNone/>
              <a:defRPr/>
            </a:pPr>
            <a:endParaRPr lang="en-US" b="0" dirty="0" smtClean="0"/>
          </a:p>
          <a:p>
            <a:pPr>
              <a:defRPr/>
            </a:pPr>
            <a:endParaRPr lang="en-US" dirty="0"/>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8"/>
          <p:cNvSpPr>
            <a:spLocks noGrp="1"/>
          </p:cNvSpPr>
          <p:nvPr>
            <p:ph idx="1"/>
          </p:nvPr>
        </p:nvSpPr>
        <p:spPr>
          <a:xfrm>
            <a:off x="841375" y="1449388"/>
            <a:ext cx="7370763" cy="4037012"/>
          </a:xfrm>
        </p:spPr>
        <p:txBody>
          <a:bodyPr/>
          <a:lstStyle/>
          <a:p>
            <a:pPr algn="ctr">
              <a:buFontTx/>
              <a:buNone/>
            </a:pPr>
            <a:endParaRPr lang="en-US" smtClean="0"/>
          </a:p>
          <a:p>
            <a:pPr algn="ctr">
              <a:buFontTx/>
              <a:buNone/>
            </a:pPr>
            <a:endParaRPr lang="en-US" smtClean="0"/>
          </a:p>
          <a:p>
            <a:pPr algn="ctr">
              <a:buFontTx/>
              <a:buNone/>
            </a:pPr>
            <a:endParaRPr lang="en-US" smtClean="0"/>
          </a:p>
          <a:p>
            <a:pPr algn="ctr">
              <a:buFontTx/>
              <a:buNone/>
            </a:pPr>
            <a:r>
              <a:rPr lang="en-US" sz="4000" u="sng" smtClean="0"/>
              <a:t>www.sustainablehighways.org</a:t>
            </a:r>
            <a:r>
              <a:rPr lang="en-US" sz="4000" smtClean="0"/>
              <a:t> </a:t>
            </a:r>
          </a:p>
          <a:p>
            <a:endParaRPr lang="en-US" smtClean="0"/>
          </a:p>
        </p:txBody>
      </p:sp>
      <p:sp>
        <p:nvSpPr>
          <p:cNvPr id="27650" name="Title 6"/>
          <p:cNvSpPr>
            <a:spLocks noGrp="1"/>
          </p:cNvSpPr>
          <p:nvPr>
            <p:ph type="title"/>
          </p:nvPr>
        </p:nvSpPr>
        <p:spPr/>
        <p:txBody>
          <a:bodyPr/>
          <a:lstStyle/>
          <a:p>
            <a:r>
              <a:rPr lang="en-US" smtClean="0"/>
              <a:t>Website Walk-thru</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9698" name="Oval 2"/>
          <p:cNvSpPr>
            <a:spLocks noChangeArrowheads="1"/>
          </p:cNvSpPr>
          <p:nvPr/>
        </p:nvSpPr>
        <p:spPr bwMode="auto">
          <a:xfrm>
            <a:off x="0" y="1371600"/>
            <a:ext cx="2819400" cy="838200"/>
          </a:xfrm>
          <a:prstGeom prst="ellipse">
            <a:avLst/>
          </a:prstGeom>
          <a:noFill/>
          <a:ln w="38100" algn="ctr">
            <a:solidFill>
              <a:srgbClr val="FF0000"/>
            </a:solidFill>
            <a:round/>
            <a:headEnd/>
            <a:tailEnd/>
          </a:ln>
        </p:spPr>
        <p:txBody>
          <a:bodyPr/>
          <a:lstStyle/>
          <a:p>
            <a:pPr algn="ctr" eaLnBrk="0" hangingPunct="0"/>
            <a:endParaRPr lang="en-US" sz="2400">
              <a:latin typeface="Times New Roman" pitchFamily="18" charset="0"/>
            </a:endParaRPr>
          </a:p>
        </p:txBody>
      </p:sp>
      <p:sp>
        <p:nvSpPr>
          <p:cNvPr id="29699" name="Oval 3"/>
          <p:cNvSpPr>
            <a:spLocks noChangeArrowheads="1"/>
          </p:cNvSpPr>
          <p:nvPr/>
        </p:nvSpPr>
        <p:spPr bwMode="auto">
          <a:xfrm>
            <a:off x="7467600" y="1752600"/>
            <a:ext cx="1143000" cy="2667000"/>
          </a:xfrm>
          <a:prstGeom prst="ellipse">
            <a:avLst/>
          </a:prstGeom>
          <a:noFill/>
          <a:ln w="38100" algn="ctr">
            <a:solidFill>
              <a:srgbClr val="FF0000"/>
            </a:solidFill>
            <a:round/>
            <a:headEnd/>
            <a:tailEnd/>
          </a:ln>
        </p:spPr>
        <p:txBody>
          <a:bodyPr/>
          <a:lstStyle/>
          <a:p>
            <a:pPr algn="ctr" eaLnBrk="0" hangingPunct="0"/>
            <a:endParaRPr lang="en-US" sz="2400">
              <a:latin typeface="Times New Roman" pitchFamily="18" charset="0"/>
            </a:endParaRPr>
          </a:p>
        </p:txBody>
      </p:sp>
      <p:sp>
        <p:nvSpPr>
          <p:cNvPr id="29700" name="Oval 4"/>
          <p:cNvSpPr>
            <a:spLocks noChangeArrowheads="1"/>
          </p:cNvSpPr>
          <p:nvPr/>
        </p:nvSpPr>
        <p:spPr bwMode="auto">
          <a:xfrm>
            <a:off x="4800600" y="4724400"/>
            <a:ext cx="2819400" cy="2133600"/>
          </a:xfrm>
          <a:prstGeom prst="ellipse">
            <a:avLst/>
          </a:prstGeom>
          <a:noFill/>
          <a:ln w="38100" algn="ctr">
            <a:solidFill>
              <a:srgbClr val="FF0000"/>
            </a:solidFill>
            <a:round/>
            <a:headEnd/>
            <a:tailEnd/>
          </a:ln>
        </p:spPr>
        <p:txBody>
          <a:bodyPr/>
          <a:lstStyle/>
          <a:p>
            <a:pPr algn="ctr" eaLnBrk="0" hangingPunct="0"/>
            <a:endParaRPr lang="en-US" sz="2400">
              <a:latin typeface="Times New Roman" pitchFamily="18"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1746" name="Oval 2"/>
          <p:cNvSpPr>
            <a:spLocks noChangeArrowheads="1"/>
          </p:cNvSpPr>
          <p:nvPr/>
        </p:nvSpPr>
        <p:spPr bwMode="auto">
          <a:xfrm>
            <a:off x="4724400" y="3048000"/>
            <a:ext cx="2819400" cy="457200"/>
          </a:xfrm>
          <a:prstGeom prst="ellipse">
            <a:avLst/>
          </a:prstGeom>
          <a:noFill/>
          <a:ln w="38100" algn="ctr">
            <a:solidFill>
              <a:srgbClr val="FF0000"/>
            </a:solidFill>
            <a:round/>
            <a:headEnd/>
            <a:tailEnd/>
          </a:ln>
        </p:spPr>
        <p:txBody>
          <a:bodyPr/>
          <a:lstStyle/>
          <a:p>
            <a:pPr algn="ctr" eaLnBrk="0" hangingPunct="0"/>
            <a:endParaRPr lang="en-US" sz="2400">
              <a:latin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4"/>
          <p:cNvSpPr>
            <a:spLocks noGrp="1"/>
          </p:cNvSpPr>
          <p:nvPr>
            <p:ph type="title"/>
          </p:nvPr>
        </p:nvSpPr>
        <p:spPr/>
        <p:txBody>
          <a:bodyPr/>
          <a:lstStyle/>
          <a:p>
            <a:r>
              <a:rPr lang="en-US" smtClean="0"/>
              <a:t>Agenda</a:t>
            </a:r>
            <a:br>
              <a:rPr lang="en-US" smtClean="0"/>
            </a:br>
            <a:endParaRPr lang="en-US" smtClean="0"/>
          </a:p>
        </p:txBody>
      </p:sp>
      <p:sp>
        <p:nvSpPr>
          <p:cNvPr id="9218" name="Content Placeholder 5"/>
          <p:cNvSpPr>
            <a:spLocks noGrp="1"/>
          </p:cNvSpPr>
          <p:nvPr>
            <p:ph idx="1"/>
          </p:nvPr>
        </p:nvSpPr>
        <p:spPr>
          <a:xfrm>
            <a:off x="841375" y="1371600"/>
            <a:ext cx="7370763" cy="4037013"/>
          </a:xfrm>
        </p:spPr>
        <p:txBody>
          <a:bodyPr/>
          <a:lstStyle/>
          <a:p>
            <a:r>
              <a:rPr lang="en-US" sz="2400" smtClean="0"/>
              <a:t>Overview of Sustainability and Highways</a:t>
            </a:r>
          </a:p>
          <a:p>
            <a:r>
              <a:rPr lang="en-US" sz="2400" smtClean="0"/>
              <a:t>Changes Since Beta Version</a:t>
            </a:r>
          </a:p>
          <a:p>
            <a:r>
              <a:rPr lang="en-US" sz="2400" smtClean="0"/>
              <a:t>Criteria Included in Pilot Test Version</a:t>
            </a:r>
          </a:p>
          <a:p>
            <a:r>
              <a:rPr lang="en-US" sz="2400" smtClean="0"/>
              <a:t>Website Walk-thru</a:t>
            </a:r>
          </a:p>
          <a:p>
            <a:r>
              <a:rPr lang="en-US" sz="2400" smtClean="0"/>
              <a:t>Pilot Testing</a:t>
            </a:r>
          </a:p>
          <a:p>
            <a:r>
              <a:rPr lang="en-US" sz="2400" smtClean="0"/>
              <a:t>Next Steps</a:t>
            </a:r>
          </a:p>
          <a:p>
            <a:endParaRPr lang="en-US" smtClean="0"/>
          </a:p>
          <a:p>
            <a:endParaRPr lang="en-US" smtClean="0"/>
          </a:p>
        </p:txBody>
      </p:sp>
      <p:sp>
        <p:nvSpPr>
          <p:cNvPr id="8" name="Rectangle 5"/>
          <p:cNvSpPr txBox="1">
            <a:spLocks noChangeArrowheads="1"/>
          </p:cNvSpPr>
          <p:nvPr/>
        </p:nvSpPr>
        <p:spPr bwMode="auto">
          <a:xfrm>
            <a:off x="609600" y="2590800"/>
            <a:ext cx="7804150" cy="2682875"/>
          </a:xfrm>
          <a:prstGeom prst="rect">
            <a:avLst/>
          </a:prstGeom>
          <a:noFill/>
          <a:ln w="9525">
            <a:noFill/>
            <a:miter lim="800000"/>
            <a:headEnd/>
            <a:tailEnd/>
          </a:ln>
        </p:spPr>
        <p:txBody>
          <a:bodyPr/>
          <a:lstStyle/>
          <a:p>
            <a:pPr marL="342900" indent="-342900" algn="ctr">
              <a:lnSpc>
                <a:spcPct val="90000"/>
              </a:lnSpc>
              <a:spcBef>
                <a:spcPct val="30000"/>
              </a:spcBef>
              <a:buClr>
                <a:srgbClr val="272600"/>
              </a:buClr>
              <a:defRPr/>
            </a:pPr>
            <a:endParaRPr lang="en-US" sz="3600" b="1" kern="0" dirty="0">
              <a:latin typeface="+mn-lt"/>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33794" name="Oval 2"/>
          <p:cNvSpPr>
            <a:spLocks noChangeArrowheads="1"/>
          </p:cNvSpPr>
          <p:nvPr/>
        </p:nvSpPr>
        <p:spPr bwMode="auto">
          <a:xfrm>
            <a:off x="533400" y="304800"/>
            <a:ext cx="3429000" cy="838200"/>
          </a:xfrm>
          <a:prstGeom prst="ellipse">
            <a:avLst/>
          </a:prstGeom>
          <a:noFill/>
          <a:ln w="38100" algn="ctr">
            <a:solidFill>
              <a:srgbClr val="FF0000"/>
            </a:solidFill>
            <a:round/>
            <a:headEnd/>
            <a:tailEnd/>
          </a:ln>
        </p:spPr>
        <p:txBody>
          <a:bodyPr/>
          <a:lstStyle/>
          <a:p>
            <a:pPr algn="ctr" eaLnBrk="0" hangingPunct="0"/>
            <a:endParaRPr lang="en-US" sz="2400">
              <a:latin typeface="Times New Roman" pitchFamily="18" charset="0"/>
            </a:endParaRPr>
          </a:p>
        </p:txBody>
      </p:sp>
      <p:sp>
        <p:nvSpPr>
          <p:cNvPr id="33795" name="Oval 2"/>
          <p:cNvSpPr>
            <a:spLocks noChangeArrowheads="1"/>
          </p:cNvSpPr>
          <p:nvPr/>
        </p:nvSpPr>
        <p:spPr bwMode="auto">
          <a:xfrm>
            <a:off x="4876800" y="3733800"/>
            <a:ext cx="2819400" cy="1524000"/>
          </a:xfrm>
          <a:prstGeom prst="ellipse">
            <a:avLst/>
          </a:prstGeom>
          <a:noFill/>
          <a:ln w="38100" algn="ctr">
            <a:solidFill>
              <a:srgbClr val="FF0000"/>
            </a:solidFill>
            <a:round/>
            <a:headEnd/>
            <a:tailEnd/>
          </a:ln>
        </p:spPr>
        <p:txBody>
          <a:bodyPr/>
          <a:lstStyle/>
          <a:p>
            <a:pPr algn="ctr" eaLnBrk="0" hangingPunct="0"/>
            <a:endParaRPr lang="en-US" sz="2400">
              <a:latin typeface="Times New Roman" pitchFamily="18"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noChangeArrowheads="1"/>
          </p:cNvPicPr>
          <p:nvPr/>
        </p:nvPicPr>
        <p:blipFill>
          <a:blip r:embed="rId3"/>
          <a:srcRect/>
          <a:stretch>
            <a:fillRect/>
          </a:stretch>
        </p:blipFill>
        <p:spPr bwMode="auto">
          <a:xfrm>
            <a:off x="0" y="0"/>
            <a:ext cx="9144000" cy="6977063"/>
          </a:xfrm>
          <a:prstGeom prst="rect">
            <a:avLst/>
          </a:prstGeom>
          <a:noFill/>
          <a:ln w="9525">
            <a:noFill/>
            <a:miter lim="800000"/>
            <a:headEnd/>
            <a:tailEnd/>
          </a:ln>
        </p:spPr>
      </p:pic>
      <p:sp>
        <p:nvSpPr>
          <p:cNvPr id="35842" name="Oval 2"/>
          <p:cNvSpPr>
            <a:spLocks noChangeArrowheads="1"/>
          </p:cNvSpPr>
          <p:nvPr/>
        </p:nvSpPr>
        <p:spPr bwMode="auto">
          <a:xfrm>
            <a:off x="228600" y="4038600"/>
            <a:ext cx="4343400" cy="1066800"/>
          </a:xfrm>
          <a:prstGeom prst="ellipse">
            <a:avLst/>
          </a:prstGeom>
          <a:noFill/>
          <a:ln w="38100" algn="ctr">
            <a:solidFill>
              <a:srgbClr val="FF0000"/>
            </a:solidFill>
            <a:round/>
            <a:headEnd/>
            <a:tailEnd/>
          </a:ln>
        </p:spPr>
        <p:txBody>
          <a:bodyPr/>
          <a:lstStyle/>
          <a:p>
            <a:pPr algn="ctr" eaLnBrk="0" hangingPunct="0"/>
            <a:endParaRPr lang="en-US" sz="2400">
              <a:latin typeface="Times New Roman" pitchFamily="18"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3"/>
          <p:cNvPicPr>
            <a:picLocks noChangeAspect="1" noChangeArrowheads="1"/>
          </p:cNvPicPr>
          <p:nvPr/>
        </p:nvPicPr>
        <p:blipFill>
          <a:blip r:embed="rId2"/>
          <a:srcRect/>
          <a:stretch>
            <a:fillRect/>
          </a:stretch>
        </p:blipFill>
        <p:spPr bwMode="auto">
          <a:xfrm>
            <a:off x="2133600" y="65088"/>
            <a:ext cx="4610100" cy="6359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p:cNvPicPr>
            <a:picLocks noChangeAspect="1" noChangeArrowheads="1"/>
          </p:cNvPicPr>
          <p:nvPr/>
        </p:nvPicPr>
        <p:blipFill>
          <a:blip r:embed="rId2"/>
          <a:srcRect/>
          <a:stretch>
            <a:fillRect/>
          </a:stretch>
        </p:blipFill>
        <p:spPr bwMode="auto">
          <a:xfrm>
            <a:off x="0" y="0"/>
            <a:ext cx="92075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p:cNvPicPr>
            <a:picLocks noChangeAspect="1" noChangeArrowheads="1"/>
          </p:cNvPicPr>
          <p:nvPr/>
        </p:nvPicPr>
        <p:blipFill>
          <a:blip r:embed="rId2"/>
          <a:srcRect/>
          <a:stretch>
            <a:fillRect/>
          </a:stretch>
        </p:blipFill>
        <p:spPr bwMode="auto">
          <a:xfrm>
            <a:off x="0" y="0"/>
            <a:ext cx="9144000" cy="6935788"/>
          </a:xfrm>
          <a:prstGeom prst="rect">
            <a:avLst/>
          </a:prstGeom>
          <a:noFill/>
          <a:ln w="9525">
            <a:noFill/>
            <a:miter lim="800000"/>
            <a:headEnd/>
            <a:tailEnd/>
          </a:ln>
        </p:spPr>
      </p:pic>
      <p:sp>
        <p:nvSpPr>
          <p:cNvPr id="39938" name="Oval 2"/>
          <p:cNvSpPr>
            <a:spLocks noChangeArrowheads="1"/>
          </p:cNvSpPr>
          <p:nvPr/>
        </p:nvSpPr>
        <p:spPr bwMode="auto">
          <a:xfrm>
            <a:off x="5029200" y="3886200"/>
            <a:ext cx="2514600" cy="1371600"/>
          </a:xfrm>
          <a:prstGeom prst="ellipse">
            <a:avLst/>
          </a:prstGeom>
          <a:noFill/>
          <a:ln w="38100" algn="ctr">
            <a:solidFill>
              <a:srgbClr val="FF0000"/>
            </a:solidFill>
            <a:round/>
            <a:headEnd/>
            <a:tailEnd/>
          </a:ln>
        </p:spPr>
        <p:txBody>
          <a:bodyPr/>
          <a:lstStyle/>
          <a:p>
            <a:pPr algn="ctr" eaLnBrk="0" hangingPunct="0"/>
            <a:endParaRPr lang="en-US" sz="2400">
              <a:latin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0962" name="Oval 5"/>
          <p:cNvSpPr>
            <a:spLocks noChangeArrowheads="1"/>
          </p:cNvSpPr>
          <p:nvPr/>
        </p:nvSpPr>
        <p:spPr bwMode="auto">
          <a:xfrm>
            <a:off x="228600" y="6019800"/>
            <a:ext cx="4267200" cy="838200"/>
          </a:xfrm>
          <a:prstGeom prst="ellipse">
            <a:avLst/>
          </a:prstGeom>
          <a:noFill/>
          <a:ln w="38100" algn="ctr">
            <a:solidFill>
              <a:srgbClr val="FF0000"/>
            </a:solidFill>
            <a:round/>
            <a:headEnd/>
            <a:tailEnd/>
          </a:ln>
        </p:spPr>
        <p:txBody>
          <a:bodyPr/>
          <a:lstStyle/>
          <a:p>
            <a:pPr algn="ctr" eaLnBrk="0" hangingPunct="0"/>
            <a:endParaRPr lang="en-US" sz="2400">
              <a:latin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3"/>
          <p:cNvPicPr>
            <a:picLocks noChangeAspect="1" noChangeArrowheads="1"/>
          </p:cNvPicPr>
          <p:nvPr/>
        </p:nvPicPr>
        <p:blipFill>
          <a:blip r:embed="rId2"/>
          <a:srcRect/>
          <a:stretch>
            <a:fillRect/>
          </a:stretch>
        </p:blipFill>
        <p:spPr bwMode="auto">
          <a:xfrm>
            <a:off x="0" y="0"/>
            <a:ext cx="91836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p:cNvPicPr>
            <a:picLocks noChangeAspect="1" noChangeArrowheads="1"/>
          </p:cNvPicPr>
          <p:nvPr/>
        </p:nvPicPr>
        <p:blipFill>
          <a:blip r:embed="rId2"/>
          <a:srcRect/>
          <a:stretch>
            <a:fillRect/>
          </a:stretch>
        </p:blipFill>
        <p:spPr bwMode="auto">
          <a:xfrm>
            <a:off x="0" y="0"/>
            <a:ext cx="9144000" cy="6951663"/>
          </a:xfrm>
          <a:prstGeom prst="rect">
            <a:avLst/>
          </a:prstGeom>
          <a:noFill/>
          <a:ln w="9525">
            <a:noFill/>
            <a:miter lim="800000"/>
            <a:headEnd/>
            <a:tailEnd/>
          </a:ln>
        </p:spPr>
      </p:pic>
      <p:sp>
        <p:nvSpPr>
          <p:cNvPr id="43010" name="Oval 2"/>
          <p:cNvSpPr>
            <a:spLocks noChangeArrowheads="1"/>
          </p:cNvSpPr>
          <p:nvPr/>
        </p:nvSpPr>
        <p:spPr bwMode="auto">
          <a:xfrm>
            <a:off x="5029200" y="3962400"/>
            <a:ext cx="2514600" cy="1371600"/>
          </a:xfrm>
          <a:prstGeom prst="ellipse">
            <a:avLst/>
          </a:prstGeom>
          <a:noFill/>
          <a:ln w="38100" algn="ctr">
            <a:solidFill>
              <a:srgbClr val="FF0000"/>
            </a:solidFill>
            <a:round/>
            <a:headEnd/>
            <a:tailEnd/>
          </a:ln>
        </p:spPr>
        <p:txBody>
          <a:bodyPr/>
          <a:lstStyle/>
          <a:p>
            <a:pPr algn="ctr" eaLnBrk="0" hangingPunct="0"/>
            <a:endParaRPr lang="en-US" sz="2400">
              <a:latin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smtClean="0"/>
              <a:t>Thresholds for Operations &amp; Maintenance</a:t>
            </a:r>
          </a:p>
        </p:txBody>
      </p:sp>
      <p:graphicFrame>
        <p:nvGraphicFramePr>
          <p:cNvPr id="4" name="Table 3"/>
          <p:cNvGraphicFramePr>
            <a:graphicFrameLocks noGrp="1"/>
          </p:cNvGraphicFramePr>
          <p:nvPr/>
        </p:nvGraphicFramePr>
        <p:xfrm>
          <a:off x="1676400" y="1828800"/>
          <a:ext cx="6019800" cy="2781300"/>
        </p:xfrm>
        <a:graphic>
          <a:graphicData uri="http://schemas.openxmlformats.org/drawingml/2006/table">
            <a:tbl>
              <a:tblPr/>
              <a:tblGrid>
                <a:gridCol w="3337062"/>
                <a:gridCol w="2682738"/>
              </a:tblGrid>
              <a:tr h="475488">
                <a:tc>
                  <a:txBody>
                    <a:bodyPr/>
                    <a:lstStyle/>
                    <a:p>
                      <a:pPr marL="0" marR="0">
                        <a:lnSpc>
                          <a:spcPct val="115000"/>
                        </a:lnSpc>
                        <a:spcBef>
                          <a:spcPts val="0"/>
                        </a:spcBef>
                        <a:spcAft>
                          <a:spcPts val="0"/>
                        </a:spcAft>
                      </a:pP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dirty="0">
                          <a:latin typeface="Calibri"/>
                          <a:ea typeface="Calibri"/>
                          <a:cs typeface="Times New Roman"/>
                        </a:rPr>
                        <a:t>Number of Points Required for Each Level</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052">
                <a:tc>
                  <a:txBody>
                    <a:bodyPr/>
                    <a:lstStyle/>
                    <a:p>
                      <a:pPr marL="0" marR="0">
                        <a:lnSpc>
                          <a:spcPct val="115000"/>
                        </a:lnSpc>
                        <a:spcBef>
                          <a:spcPts val="0"/>
                        </a:spcBef>
                        <a:spcAft>
                          <a:spcPts val="0"/>
                        </a:spcAft>
                      </a:pPr>
                      <a:r>
                        <a:rPr lang="en-US" sz="1800" b="1" dirty="0">
                          <a:latin typeface="Calibri"/>
                          <a:ea typeface="Calibri"/>
                          <a:cs typeface="Times New Roman"/>
                        </a:rPr>
                        <a:t>Total # of </a:t>
                      </a:r>
                      <a:r>
                        <a:rPr lang="en-US" sz="1800" b="1" dirty="0" smtClean="0">
                          <a:latin typeface="Calibri"/>
                          <a:ea typeface="Calibri"/>
                          <a:cs typeface="Times New Roman"/>
                        </a:rPr>
                        <a:t>Points Possible</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smtClean="0">
                          <a:latin typeface="Calibri"/>
                          <a:ea typeface="Calibri"/>
                          <a:cs typeface="Times New Roman"/>
                        </a:rPr>
                        <a:t>150</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052">
                <a:tc>
                  <a:txBody>
                    <a:bodyPr/>
                    <a:lstStyle/>
                    <a:p>
                      <a:pPr marL="0" marR="0">
                        <a:lnSpc>
                          <a:spcPct val="115000"/>
                        </a:lnSpc>
                        <a:spcBef>
                          <a:spcPts val="0"/>
                        </a:spcBef>
                        <a:spcAft>
                          <a:spcPts val="0"/>
                        </a:spcAft>
                      </a:pPr>
                      <a:r>
                        <a:rPr lang="en-US" sz="1800" b="1" dirty="0">
                          <a:latin typeface="Calibri"/>
                          <a:ea typeface="Calibri"/>
                          <a:cs typeface="Times New Roman"/>
                        </a:rPr>
                        <a:t>BRONZE (30%)</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smtClean="0">
                          <a:latin typeface="Calibri"/>
                          <a:ea typeface="Calibri"/>
                          <a:cs typeface="Times New Roman"/>
                        </a:rPr>
                        <a:t>45-59</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052">
                <a:tc>
                  <a:txBody>
                    <a:bodyPr/>
                    <a:lstStyle/>
                    <a:p>
                      <a:pPr marL="0" marR="0">
                        <a:lnSpc>
                          <a:spcPct val="115000"/>
                        </a:lnSpc>
                        <a:spcBef>
                          <a:spcPts val="0"/>
                        </a:spcBef>
                        <a:spcAft>
                          <a:spcPts val="0"/>
                        </a:spcAft>
                      </a:pPr>
                      <a:r>
                        <a:rPr lang="en-US" sz="1800" b="1" dirty="0">
                          <a:latin typeface="Calibri"/>
                          <a:ea typeface="Calibri"/>
                          <a:cs typeface="Times New Roman"/>
                        </a:rPr>
                        <a:t>SILVER (40%)</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smtClean="0">
                          <a:latin typeface="Calibri"/>
                          <a:ea typeface="Calibri"/>
                          <a:cs typeface="Times New Roman"/>
                        </a:rPr>
                        <a:t>60-74</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052">
                <a:tc>
                  <a:txBody>
                    <a:bodyPr/>
                    <a:lstStyle/>
                    <a:p>
                      <a:pPr marL="0" marR="0">
                        <a:lnSpc>
                          <a:spcPct val="115000"/>
                        </a:lnSpc>
                        <a:spcBef>
                          <a:spcPts val="0"/>
                        </a:spcBef>
                        <a:spcAft>
                          <a:spcPts val="0"/>
                        </a:spcAft>
                      </a:pPr>
                      <a:r>
                        <a:rPr lang="en-US" sz="1800" b="1" dirty="0">
                          <a:latin typeface="Calibri"/>
                          <a:ea typeface="Calibri"/>
                          <a:cs typeface="Times New Roman"/>
                        </a:rPr>
                        <a:t>GOLD (50%)</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smtClean="0">
                          <a:latin typeface="Calibri"/>
                          <a:ea typeface="Calibri"/>
                          <a:cs typeface="Times New Roman"/>
                        </a:rPr>
                        <a:t>75-89</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052">
                <a:tc>
                  <a:txBody>
                    <a:bodyPr/>
                    <a:lstStyle/>
                    <a:p>
                      <a:pPr marL="0" marR="0">
                        <a:lnSpc>
                          <a:spcPct val="115000"/>
                        </a:lnSpc>
                        <a:spcBef>
                          <a:spcPts val="0"/>
                        </a:spcBef>
                        <a:spcAft>
                          <a:spcPts val="0"/>
                        </a:spcAft>
                      </a:pPr>
                      <a:r>
                        <a:rPr lang="en-US" sz="1800" b="1" dirty="0">
                          <a:latin typeface="Calibri"/>
                          <a:ea typeface="Calibri"/>
                          <a:cs typeface="Times New Roman"/>
                        </a:rPr>
                        <a:t>PLATINUM (60%)</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smtClean="0">
                          <a:latin typeface="Calibri"/>
                          <a:ea typeface="Calibri"/>
                          <a:cs typeface="Times New Roman"/>
                        </a:rPr>
                        <a:t>90+</a:t>
                      </a:r>
                      <a:endParaRPr lang="en-US"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4057"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1"/>
          <p:cNvSpPr>
            <a:spLocks noGrp="1"/>
          </p:cNvSpPr>
          <p:nvPr>
            <p:ph idx="1"/>
          </p:nvPr>
        </p:nvSpPr>
        <p:spPr>
          <a:xfrm>
            <a:off x="304800" y="1447800"/>
            <a:ext cx="8382000" cy="4037013"/>
          </a:xfrm>
        </p:spPr>
        <p:txBody>
          <a:bodyPr/>
          <a:lstStyle/>
          <a:p>
            <a:pPr algn="ctr">
              <a:spcBef>
                <a:spcPct val="0"/>
              </a:spcBef>
              <a:buFontTx/>
              <a:buNone/>
            </a:pPr>
            <a:r>
              <a:rPr lang="en-US" sz="4000" smtClean="0">
                <a:solidFill>
                  <a:srgbClr val="005392"/>
                </a:solidFill>
              </a:rPr>
              <a:t>INVEST</a:t>
            </a:r>
          </a:p>
          <a:p>
            <a:pPr algn="ctr">
              <a:spcBef>
                <a:spcPct val="0"/>
              </a:spcBef>
              <a:buFontTx/>
              <a:buNone/>
            </a:pPr>
            <a:endParaRPr lang="en-US" sz="2400" smtClean="0">
              <a:solidFill>
                <a:srgbClr val="005392"/>
              </a:solidFill>
            </a:endParaRPr>
          </a:p>
          <a:p>
            <a:pPr algn="ctr">
              <a:spcBef>
                <a:spcPct val="0"/>
              </a:spcBef>
              <a:buFontTx/>
              <a:buNone/>
            </a:pPr>
            <a:endParaRPr lang="en-US" sz="3600" smtClean="0">
              <a:solidFill>
                <a:srgbClr val="005392"/>
              </a:solidFill>
            </a:endParaRPr>
          </a:p>
          <a:p>
            <a:pPr algn="ctr">
              <a:spcBef>
                <a:spcPct val="0"/>
              </a:spcBef>
              <a:buFontTx/>
              <a:buNone/>
            </a:pPr>
            <a:r>
              <a:rPr lang="en-US" sz="3600" smtClean="0">
                <a:solidFill>
                  <a:srgbClr val="005392"/>
                </a:solidFill>
              </a:rPr>
              <a:t>Pilot Testing and Next Steps</a:t>
            </a:r>
          </a:p>
          <a:p>
            <a:pPr>
              <a:buFontTx/>
              <a:buNone/>
            </a:pPr>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4"/>
          <p:cNvSpPr>
            <a:spLocks noGrp="1"/>
          </p:cNvSpPr>
          <p:nvPr>
            <p:ph type="title" idx="4294967295"/>
          </p:nvPr>
        </p:nvSpPr>
        <p:spPr/>
        <p:txBody>
          <a:bodyPr/>
          <a:lstStyle/>
          <a:p>
            <a:r>
              <a:rPr lang="en-US" smtClean="0"/>
              <a:t>What is a Sustainable Highway System?</a:t>
            </a:r>
          </a:p>
        </p:txBody>
      </p:sp>
      <p:sp>
        <p:nvSpPr>
          <p:cNvPr id="53251" name="Content Placeholder 9"/>
          <p:cNvSpPr>
            <a:spLocks noGrp="1"/>
          </p:cNvSpPr>
          <p:nvPr>
            <p:ph idx="4294967295"/>
          </p:nvPr>
        </p:nvSpPr>
        <p:spPr>
          <a:xfrm>
            <a:off x="2819400" y="990600"/>
            <a:ext cx="6096000" cy="4037013"/>
          </a:xfrm>
        </p:spPr>
        <p:txBody>
          <a:bodyPr/>
          <a:lstStyle/>
          <a:p>
            <a:r>
              <a:rPr lang="en-US" smtClean="0"/>
              <a:t>Satisfies functional requirements</a:t>
            </a:r>
          </a:p>
          <a:p>
            <a:pPr lvl="1"/>
            <a:r>
              <a:rPr lang="en-US" smtClean="0"/>
              <a:t>Fulfills transportation goals and needs</a:t>
            </a:r>
          </a:p>
          <a:p>
            <a:pPr lvl="1"/>
            <a:r>
              <a:rPr lang="en-US" smtClean="0"/>
              <a:t>Addresses development and economic growth</a:t>
            </a:r>
          </a:p>
          <a:p>
            <a:r>
              <a:rPr lang="en-US" smtClean="0"/>
              <a:t>Avoids, minimizes, reduces impacts</a:t>
            </a:r>
          </a:p>
          <a:p>
            <a:pPr lvl="1"/>
            <a:r>
              <a:rPr lang="en-US" smtClean="0"/>
              <a:t>Environment</a:t>
            </a:r>
          </a:p>
          <a:p>
            <a:pPr lvl="1"/>
            <a:r>
              <a:rPr lang="en-US" smtClean="0"/>
              <a:t>Consumption of resources</a:t>
            </a:r>
          </a:p>
          <a:p>
            <a:r>
              <a:rPr lang="en-US" smtClean="0"/>
              <a:t>Addresses environmental, economic, and social equity dimensions (triple bottom line)</a:t>
            </a:r>
          </a:p>
          <a:p>
            <a:r>
              <a:rPr lang="en-US" smtClean="0"/>
              <a:t>Sustainability addressed throughout the project lifecycle</a:t>
            </a:r>
          </a:p>
          <a:p>
            <a:endParaRPr lang="en-US" smtClean="0"/>
          </a:p>
          <a:p>
            <a:endParaRPr lang="en-US" sz="2000" smtClean="0"/>
          </a:p>
        </p:txBody>
      </p:sp>
      <p:sp>
        <p:nvSpPr>
          <p:cNvPr id="8" name="Rectangle 5"/>
          <p:cNvSpPr txBox="1">
            <a:spLocks noChangeArrowheads="1"/>
          </p:cNvSpPr>
          <p:nvPr/>
        </p:nvSpPr>
        <p:spPr bwMode="auto">
          <a:xfrm>
            <a:off x="609600" y="2590800"/>
            <a:ext cx="7804150" cy="2682875"/>
          </a:xfrm>
          <a:prstGeom prst="rect">
            <a:avLst/>
          </a:prstGeom>
          <a:noFill/>
          <a:ln w="9525">
            <a:noFill/>
            <a:miter lim="800000"/>
            <a:headEnd/>
            <a:tailEnd/>
          </a:ln>
        </p:spPr>
        <p:txBody>
          <a:bodyPr/>
          <a:lstStyle/>
          <a:p>
            <a:pPr marL="342900" indent="-342900" algn="ctr">
              <a:lnSpc>
                <a:spcPct val="90000"/>
              </a:lnSpc>
              <a:spcBef>
                <a:spcPct val="30000"/>
              </a:spcBef>
              <a:buClr>
                <a:srgbClr val="272600"/>
              </a:buClr>
              <a:defRPr/>
            </a:pPr>
            <a:endParaRPr lang="en-US" sz="3600" b="1" kern="0" dirty="0">
              <a:latin typeface="+mn-lt"/>
              <a:cs typeface="+mn-cs"/>
            </a:endParaRPr>
          </a:p>
        </p:txBody>
      </p:sp>
      <p:pic>
        <p:nvPicPr>
          <p:cNvPr id="53253" name="Picture 2" descr="http://clemson.edu/caah/history/FacultyPages/PamMack/lec124/argumentpaper/Sustainability.jpg"/>
          <p:cNvPicPr>
            <a:picLocks noChangeAspect="1" noChangeArrowheads="1"/>
          </p:cNvPicPr>
          <p:nvPr/>
        </p:nvPicPr>
        <p:blipFill>
          <a:blip r:embed="rId3"/>
          <a:srcRect/>
          <a:stretch>
            <a:fillRect/>
          </a:stretch>
        </p:blipFill>
        <p:spPr bwMode="auto">
          <a:xfrm>
            <a:off x="0" y="2438400"/>
            <a:ext cx="2895600" cy="199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3"/>
          <p:cNvSpPr>
            <a:spLocks noGrp="1"/>
          </p:cNvSpPr>
          <p:nvPr>
            <p:ph idx="1"/>
          </p:nvPr>
        </p:nvSpPr>
        <p:spPr>
          <a:xfrm>
            <a:off x="841375" y="1449388"/>
            <a:ext cx="7370763" cy="4037012"/>
          </a:xfrm>
        </p:spPr>
        <p:txBody>
          <a:bodyPr/>
          <a:lstStyle/>
          <a:p>
            <a:r>
              <a:rPr lang="en-US" smtClean="0"/>
              <a:t>Testing will be done on the Project Development (PD), System Planning (SP) and Operations &amp; Maintenance (OM) criteria</a:t>
            </a:r>
          </a:p>
          <a:p>
            <a:r>
              <a:rPr lang="en-US" smtClean="0"/>
              <a:t>Objectives for Conducting the Pilot Test</a:t>
            </a:r>
          </a:p>
          <a:p>
            <a:pPr lvl="1"/>
            <a:r>
              <a:rPr lang="en-US" smtClean="0"/>
              <a:t>Provide input on how to make tool easier to use</a:t>
            </a:r>
          </a:p>
          <a:p>
            <a:pPr lvl="1"/>
            <a:r>
              <a:rPr lang="en-US" smtClean="0"/>
              <a:t>Obtain input on further refinement to criteria</a:t>
            </a:r>
          </a:p>
          <a:p>
            <a:pPr lvl="1"/>
            <a:r>
              <a:rPr lang="en-US" smtClean="0"/>
              <a:t>For calibration of scoring and achievement levels</a:t>
            </a:r>
          </a:p>
          <a:p>
            <a:r>
              <a:rPr lang="en-US" smtClean="0"/>
              <a:t>Schedule for Pilot Testing</a:t>
            </a:r>
          </a:p>
          <a:p>
            <a:pPr lvl="1"/>
            <a:r>
              <a:rPr lang="en-US" smtClean="0"/>
              <a:t>July thru October 2011</a:t>
            </a:r>
          </a:p>
          <a:p>
            <a:r>
              <a:rPr lang="en-US" smtClean="0"/>
              <a:t>Funding available to defray costs of pilot testing</a:t>
            </a:r>
          </a:p>
        </p:txBody>
      </p:sp>
      <p:sp>
        <p:nvSpPr>
          <p:cNvPr id="47106" name="Title 2"/>
          <p:cNvSpPr>
            <a:spLocks noGrp="1"/>
          </p:cNvSpPr>
          <p:nvPr>
            <p:ph type="title"/>
          </p:nvPr>
        </p:nvSpPr>
        <p:spPr/>
        <p:txBody>
          <a:bodyPr/>
          <a:lstStyle/>
          <a:p>
            <a:r>
              <a:rPr lang="en-US" smtClean="0"/>
              <a:t>Pilot Testing of INVEST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smtClean="0"/>
              <a:t>Pilot Testing Process</a:t>
            </a:r>
          </a:p>
        </p:txBody>
      </p:sp>
      <p:graphicFrame>
        <p:nvGraphicFramePr>
          <p:cNvPr id="48170" name="Group 42"/>
          <p:cNvGraphicFramePr>
            <a:graphicFrameLocks noGrp="1"/>
          </p:cNvGraphicFramePr>
          <p:nvPr/>
        </p:nvGraphicFramePr>
        <p:xfrm>
          <a:off x="790575" y="1219200"/>
          <a:ext cx="7620000" cy="4027488"/>
        </p:xfrm>
        <a:graphic>
          <a:graphicData uri="http://schemas.openxmlformats.org/drawingml/2006/table">
            <a:tbl>
              <a:tblPr/>
              <a:tblGrid>
                <a:gridCol w="685800"/>
                <a:gridCol w="5257800"/>
                <a:gridCol w="1676400"/>
              </a:tblGrid>
              <a:tr h="350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rebuchet MS" pitchFamily="34" charset="0"/>
                          <a:cs typeface="Arial" charset="0"/>
                        </a:rPr>
                        <a:t>Task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rebuchet MS" pitchFamily="34" charset="0"/>
                          <a:cs typeface="Arial" charset="0"/>
                        </a:rPr>
                        <a:t>Description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rebuchet MS" pitchFamily="34" charset="0"/>
                          <a:cs typeface="Arial" charset="0"/>
                        </a:rPr>
                        <a:t>Duration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12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457200" algn="l" defTabSz="914400" rtl="0" eaLnBrk="1" fontAlgn="base" latinLnBrk="0" hangingPunct="1">
                        <a:lnSpc>
                          <a:spcPct val="100000"/>
                        </a:lnSpc>
                        <a:spcBef>
                          <a:spcPct val="0"/>
                        </a:spcBef>
                        <a:spcAft>
                          <a:spcPct val="0"/>
                        </a:spcAft>
                        <a:buClrTx/>
                        <a:buSzTx/>
                        <a:buFont typeface="+mj-lt"/>
                        <a:buNone/>
                        <a:tabLst/>
                      </a:pPr>
                      <a:r>
                        <a:rPr kumimoji="0" lang="en-US" sz="1800" b="0" i="0" u="none" strike="noStrike" cap="none" normalizeH="0" baseline="0" smtClean="0">
                          <a:ln>
                            <a:noFill/>
                          </a:ln>
                          <a:solidFill>
                            <a:srgbClr val="000000"/>
                          </a:solidFill>
                          <a:effectLst/>
                          <a:latin typeface="Trebuchet MS" pitchFamily="34" charset="0"/>
                          <a:cs typeface="Arial" charset="0"/>
                        </a:rPr>
                        <a:t>       Solicitation and selection of Pilot Test projects and programs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cs typeface="Arial" charset="0"/>
                        </a:rPr>
                        <a:t>4 weeks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50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cs typeface="Arial" charset="0"/>
                        </a:rPr>
                        <a:t>Pilot Test owner coordination and agreement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cs typeface="Arial" charset="0"/>
                        </a:rPr>
                        <a:t>2 weeks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612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cs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cs typeface="Arial" charset="0"/>
                        </a:rPr>
                        <a:t>Review Pilot Test instructions and participation in orientation webinar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cs typeface="Arial" charset="0"/>
                        </a:rPr>
                        <a:t>2 weeks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612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cs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cs typeface="Arial" charset="0"/>
                        </a:rPr>
                        <a:t>Preparation, organization and material collection for agency workshop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cs typeface="Arial" charset="0"/>
                        </a:rPr>
                        <a:t>2 weeks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350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cs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cs typeface="Arial" charset="0"/>
                        </a:rPr>
                        <a:t>Conduct pilot test self-evaluation workshop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cs typeface="Arial" charset="0"/>
                        </a:rPr>
                        <a:t>1 day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50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cs typeface="Arial"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cs typeface="Arial" charset="0"/>
                        </a:rPr>
                        <a:t>Prepare summary of results and feedback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cs typeface="Arial" charset="0"/>
                        </a:rPr>
                        <a:t>2 weeks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647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cs typeface="Arial"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cs typeface="Arial" charset="0"/>
                        </a:rPr>
                        <a:t>Participation in webinar on Pilot results and feedback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rebuchet MS" pitchFamily="34" charset="0"/>
                          <a:cs typeface="Arial" charset="0"/>
                        </a:rPr>
                        <a:t>1 day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5"/>
          <p:cNvSpPr>
            <a:spLocks noGrp="1"/>
          </p:cNvSpPr>
          <p:nvPr>
            <p:ph type="title" idx="4294967295"/>
          </p:nvPr>
        </p:nvSpPr>
        <p:spPr>
          <a:xfrm>
            <a:off x="0" y="381000"/>
            <a:ext cx="3048000" cy="1143000"/>
          </a:xfrm>
        </p:spPr>
        <p:txBody>
          <a:bodyPr/>
          <a:lstStyle/>
          <a:p>
            <a:r>
              <a:rPr lang="en-US" smtClean="0"/>
              <a:t>Next Steps</a:t>
            </a:r>
          </a:p>
        </p:txBody>
      </p:sp>
      <p:sp>
        <p:nvSpPr>
          <p:cNvPr id="74755" name="Content Placeholder 6"/>
          <p:cNvSpPr>
            <a:spLocks noGrp="1"/>
          </p:cNvSpPr>
          <p:nvPr>
            <p:ph idx="4294967295"/>
          </p:nvPr>
        </p:nvSpPr>
        <p:spPr>
          <a:xfrm>
            <a:off x="457200" y="1066800"/>
            <a:ext cx="3200400" cy="4418013"/>
          </a:xfrm>
        </p:spPr>
        <p:txBody>
          <a:bodyPr/>
          <a:lstStyle/>
          <a:p>
            <a:pPr>
              <a:buFontTx/>
              <a:buNone/>
            </a:pPr>
            <a:r>
              <a:rPr lang="en-US" sz="2000" u="sng" smtClean="0"/>
              <a:t>For Sustainable Highways Program</a:t>
            </a:r>
          </a:p>
          <a:p>
            <a:r>
              <a:rPr lang="en-US" sz="2000" smtClean="0"/>
              <a:t>Continue strong coordination within FHWA and with partners and stakeholders</a:t>
            </a:r>
          </a:p>
          <a:p>
            <a:r>
              <a:rPr lang="en-US" sz="2000" smtClean="0"/>
              <a:t>Create program structure, partner on key program/research gaps</a:t>
            </a:r>
          </a:p>
        </p:txBody>
      </p:sp>
      <p:sp>
        <p:nvSpPr>
          <p:cNvPr id="5" name="Content Placeholder 6"/>
          <p:cNvSpPr txBox="1">
            <a:spLocks/>
          </p:cNvSpPr>
          <p:nvPr/>
        </p:nvSpPr>
        <p:spPr bwMode="auto">
          <a:xfrm>
            <a:off x="4191000" y="457200"/>
            <a:ext cx="4953000" cy="4800600"/>
          </a:xfrm>
          <a:prstGeom prst="rect">
            <a:avLst/>
          </a:prstGeom>
          <a:noFill/>
          <a:ln w="9525">
            <a:noFill/>
            <a:miter lim="800000"/>
            <a:headEnd/>
            <a:tailEnd/>
          </a:ln>
        </p:spPr>
        <p:txBody>
          <a:bodyPr/>
          <a:lstStyle/>
          <a:p>
            <a:pPr marL="342900" indent="-342900" eaLnBrk="0" hangingPunct="0">
              <a:lnSpc>
                <a:spcPct val="90000"/>
              </a:lnSpc>
              <a:spcBef>
                <a:spcPct val="30000"/>
              </a:spcBef>
              <a:buClr>
                <a:srgbClr val="272600"/>
              </a:buClr>
            </a:pPr>
            <a:r>
              <a:rPr lang="en-US" sz="2000" b="1" u="sng">
                <a:latin typeface="Trebuchet MS" pitchFamily="34" charset="0"/>
              </a:rPr>
              <a:t>For INVEST</a:t>
            </a:r>
          </a:p>
          <a:p>
            <a:pPr marL="342900" indent="-342900" eaLnBrk="0" hangingPunct="0">
              <a:lnSpc>
                <a:spcPct val="90000"/>
              </a:lnSpc>
              <a:spcBef>
                <a:spcPct val="30000"/>
              </a:spcBef>
              <a:buClr>
                <a:srgbClr val="272600"/>
              </a:buClr>
              <a:buFontTx/>
              <a:buChar char="•"/>
            </a:pPr>
            <a:r>
              <a:rPr lang="en-US" sz="2000" b="1">
                <a:latin typeface="Trebuchet MS" pitchFamily="34" charset="0"/>
              </a:rPr>
              <a:t>Revise additional criteria</a:t>
            </a:r>
          </a:p>
          <a:p>
            <a:pPr marL="742950" lvl="1" indent="-285750" eaLnBrk="0" hangingPunct="0">
              <a:lnSpc>
                <a:spcPct val="90000"/>
              </a:lnSpc>
              <a:spcBef>
                <a:spcPct val="30000"/>
              </a:spcBef>
              <a:buClr>
                <a:srgbClr val="272600"/>
              </a:buClr>
              <a:buFontTx/>
              <a:buChar char="•"/>
            </a:pPr>
            <a:r>
              <a:rPr lang="en-US">
                <a:latin typeface="Trebuchet MS" pitchFamily="34" charset="0"/>
              </a:rPr>
              <a:t>Revise PD criteria – Complete, April 2011</a:t>
            </a:r>
          </a:p>
          <a:p>
            <a:pPr marL="742950" lvl="1" indent="-285750" eaLnBrk="0" hangingPunct="0">
              <a:lnSpc>
                <a:spcPct val="90000"/>
              </a:lnSpc>
              <a:spcBef>
                <a:spcPct val="30000"/>
              </a:spcBef>
              <a:buClr>
                <a:srgbClr val="272600"/>
              </a:buClr>
              <a:buFontTx/>
              <a:buChar char="•"/>
            </a:pPr>
            <a:r>
              <a:rPr lang="en-US">
                <a:solidFill>
                  <a:srgbClr val="FF0000"/>
                </a:solidFill>
                <a:latin typeface="Trebuchet MS" pitchFamily="34" charset="0"/>
              </a:rPr>
              <a:t>Revise O&amp;M criteria – July (Live now)</a:t>
            </a:r>
          </a:p>
          <a:p>
            <a:pPr marL="742950" lvl="1" indent="-285750" eaLnBrk="0" hangingPunct="0">
              <a:lnSpc>
                <a:spcPct val="90000"/>
              </a:lnSpc>
              <a:spcBef>
                <a:spcPct val="30000"/>
              </a:spcBef>
              <a:buClr>
                <a:srgbClr val="272600"/>
              </a:buClr>
              <a:buFontTx/>
              <a:buChar char="•"/>
            </a:pPr>
            <a:r>
              <a:rPr lang="en-US">
                <a:latin typeface="Trebuchet MS" pitchFamily="34" charset="0"/>
              </a:rPr>
              <a:t>Revise System Planning criteria – August 2011</a:t>
            </a:r>
          </a:p>
          <a:p>
            <a:pPr marL="342900" indent="-342900" eaLnBrk="0" hangingPunct="0">
              <a:lnSpc>
                <a:spcPct val="90000"/>
              </a:lnSpc>
              <a:spcBef>
                <a:spcPct val="30000"/>
              </a:spcBef>
              <a:buClr>
                <a:srgbClr val="272600"/>
              </a:buClr>
              <a:buFontTx/>
              <a:buChar char="•"/>
            </a:pPr>
            <a:r>
              <a:rPr lang="en-US" sz="2000" b="1">
                <a:latin typeface="Trebuchet MS" pitchFamily="34" charset="0"/>
              </a:rPr>
              <a:t>Pilot Testing</a:t>
            </a:r>
          </a:p>
          <a:p>
            <a:pPr marL="742950" lvl="1" indent="-285750" eaLnBrk="0" hangingPunct="0">
              <a:lnSpc>
                <a:spcPct val="90000"/>
              </a:lnSpc>
              <a:spcBef>
                <a:spcPct val="30000"/>
              </a:spcBef>
              <a:buClr>
                <a:srgbClr val="272600"/>
              </a:buClr>
              <a:buFontTx/>
              <a:buChar char="•"/>
            </a:pPr>
            <a:r>
              <a:rPr lang="en-US">
                <a:latin typeface="Trebuchet MS" pitchFamily="34" charset="0"/>
              </a:rPr>
              <a:t>Call for Pilot Projects (PD criteria)– Complete</a:t>
            </a:r>
          </a:p>
          <a:p>
            <a:pPr marL="742950" lvl="1" indent="-285750" eaLnBrk="0" hangingPunct="0">
              <a:lnSpc>
                <a:spcPct val="90000"/>
              </a:lnSpc>
              <a:spcBef>
                <a:spcPct val="30000"/>
              </a:spcBef>
              <a:buClr>
                <a:srgbClr val="272600"/>
              </a:buClr>
              <a:buFontTx/>
              <a:buChar char="•"/>
            </a:pPr>
            <a:r>
              <a:rPr lang="en-US">
                <a:latin typeface="Trebuchet MS" pitchFamily="34" charset="0"/>
              </a:rPr>
              <a:t>Call for Pilots: (Planning, O&amp;M) – end of July</a:t>
            </a:r>
          </a:p>
          <a:p>
            <a:pPr marL="342900" indent="-342900" eaLnBrk="0" hangingPunct="0">
              <a:lnSpc>
                <a:spcPct val="90000"/>
              </a:lnSpc>
              <a:spcBef>
                <a:spcPct val="30000"/>
              </a:spcBef>
              <a:buClr>
                <a:srgbClr val="272600"/>
              </a:buClr>
              <a:buFontTx/>
              <a:buChar char="•"/>
            </a:pPr>
            <a:r>
              <a:rPr lang="en-US" sz="2000" b="1">
                <a:latin typeface="Trebuchet MS" pitchFamily="34" charset="0"/>
              </a:rPr>
              <a:t>Weighting &amp; Scoring Review - ongoing</a:t>
            </a:r>
          </a:p>
          <a:p>
            <a:pPr marL="342900" indent="-342900" eaLnBrk="0" hangingPunct="0">
              <a:lnSpc>
                <a:spcPct val="90000"/>
              </a:lnSpc>
              <a:spcBef>
                <a:spcPct val="30000"/>
              </a:spcBef>
              <a:buClr>
                <a:srgbClr val="272600"/>
              </a:buClr>
              <a:buFontTx/>
              <a:buChar char="•"/>
            </a:pPr>
            <a:r>
              <a:rPr lang="en-US" sz="2000" b="1">
                <a:latin typeface="Trebuchet MS" pitchFamily="34" charset="0"/>
              </a:rPr>
              <a:t>Updates to Website - ongoing</a:t>
            </a:r>
          </a:p>
          <a:p>
            <a:pPr marL="342900" indent="-342900" eaLnBrk="0" hangingPunct="0">
              <a:lnSpc>
                <a:spcPct val="90000"/>
              </a:lnSpc>
              <a:spcBef>
                <a:spcPct val="30000"/>
              </a:spcBef>
              <a:buClr>
                <a:srgbClr val="272600"/>
              </a:buClr>
              <a:buFontTx/>
              <a:buChar char="•"/>
            </a:pPr>
            <a:r>
              <a:rPr lang="en-US" sz="2000" b="1">
                <a:latin typeface="Trebuchet MS" pitchFamily="34" charset="0"/>
              </a:rPr>
              <a:t>Version 1.0 Release – December 31, 2011</a:t>
            </a:r>
          </a:p>
          <a:p>
            <a:pPr marL="342900" indent="-342900" eaLnBrk="0" hangingPunct="0">
              <a:lnSpc>
                <a:spcPct val="90000"/>
              </a:lnSpc>
              <a:spcBef>
                <a:spcPct val="30000"/>
              </a:spcBef>
              <a:buClr>
                <a:srgbClr val="272600"/>
              </a:buClr>
              <a:buFontTx/>
              <a:buChar char="•"/>
            </a:pPr>
            <a:endParaRPr lang="en-US" sz="2000" b="1">
              <a:latin typeface="Trebuchet MS" pitchFamily="34" charset="0"/>
            </a:endParaRPr>
          </a:p>
          <a:p>
            <a:pPr marL="342900" indent="-342900" eaLnBrk="0" hangingPunct="0">
              <a:lnSpc>
                <a:spcPct val="90000"/>
              </a:lnSpc>
              <a:spcBef>
                <a:spcPct val="30000"/>
              </a:spcBef>
              <a:buClr>
                <a:srgbClr val="272600"/>
              </a:buClr>
            </a:pPr>
            <a:endParaRPr lang="en-US" sz="2000" b="1">
              <a:latin typeface="Trebuchet MS" pitchFamily="34" charset="0"/>
            </a:endParaRPr>
          </a:p>
        </p:txBody>
      </p:sp>
      <p:cxnSp>
        <p:nvCxnSpPr>
          <p:cNvPr id="74757" name="Straight Connector 6"/>
          <p:cNvCxnSpPr>
            <a:cxnSpLocks noChangeShapeType="1"/>
          </p:cNvCxnSpPr>
          <p:nvPr/>
        </p:nvCxnSpPr>
        <p:spPr bwMode="auto">
          <a:xfrm rot="5400000">
            <a:off x="1447800" y="3200400"/>
            <a:ext cx="5029200" cy="0"/>
          </a:xfrm>
          <a:prstGeom prst="line">
            <a:avLst/>
          </a:prstGeom>
          <a:noFill/>
          <a:ln w="9525" algn="ctr">
            <a:solidFill>
              <a:schemeClr val="tx1"/>
            </a:solidFill>
            <a:round/>
            <a:headEnd/>
            <a:tailEnd/>
          </a:ln>
        </p:spPr>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descr="©2011 FHWA"/>
          <p:cNvPicPr>
            <a:picLocks noChangeAspect="1" noChangeArrowheads="1"/>
          </p:cNvPicPr>
          <p:nvPr/>
        </p:nvPicPr>
        <p:blipFill>
          <a:blip r:embed="rId3"/>
          <a:srcRect/>
          <a:stretch>
            <a:fillRect/>
          </a:stretch>
        </p:blipFill>
        <p:spPr bwMode="auto">
          <a:xfrm>
            <a:off x="0" y="0"/>
            <a:ext cx="9144000" cy="3048000"/>
          </a:xfrm>
          <a:prstGeom prst="rect">
            <a:avLst/>
          </a:prstGeom>
          <a:noFill/>
          <a:ln w="9525">
            <a:noFill/>
            <a:miter lim="800000"/>
            <a:headEnd/>
            <a:tailEnd/>
          </a:ln>
        </p:spPr>
      </p:pic>
      <p:sp>
        <p:nvSpPr>
          <p:cNvPr id="76803" name="Content Placeholder 5"/>
          <p:cNvSpPr>
            <a:spLocks noGrp="1"/>
          </p:cNvSpPr>
          <p:nvPr>
            <p:ph idx="4294967295"/>
          </p:nvPr>
        </p:nvSpPr>
        <p:spPr>
          <a:xfrm>
            <a:off x="1066800" y="533400"/>
            <a:ext cx="7086600" cy="685800"/>
          </a:xfrm>
        </p:spPr>
        <p:txBody>
          <a:bodyPr/>
          <a:lstStyle/>
          <a:p>
            <a:pPr algn="ctr" eaLnBrk="1" hangingPunct="1">
              <a:buFontTx/>
              <a:buNone/>
            </a:pPr>
            <a:r>
              <a:rPr lang="en-US" sz="4000" b="0" u="sng" smtClean="0"/>
              <a:t>www.sustainablehighways.org</a:t>
            </a:r>
          </a:p>
          <a:p>
            <a:pPr algn="ctr" eaLnBrk="1" hangingPunct="1">
              <a:buFontTx/>
              <a:buNone/>
            </a:pPr>
            <a:r>
              <a:rPr lang="en-US" sz="4000" b="0" smtClean="0"/>
              <a:t> </a:t>
            </a:r>
          </a:p>
        </p:txBody>
      </p:sp>
      <p:sp>
        <p:nvSpPr>
          <p:cNvPr id="5" name="TextBox 4"/>
          <p:cNvSpPr txBox="1"/>
          <p:nvPr/>
        </p:nvSpPr>
        <p:spPr>
          <a:xfrm>
            <a:off x="152400" y="3276600"/>
            <a:ext cx="7924800" cy="1739900"/>
          </a:xfrm>
          <a:prstGeom prst="rect">
            <a:avLst/>
          </a:prstGeom>
          <a:noFill/>
        </p:spPr>
        <p:txBody>
          <a:bodyPr>
            <a:spAutoFit/>
          </a:bodyPr>
          <a:lstStyle/>
          <a:p>
            <a:pPr algn="ctr"/>
            <a:r>
              <a:rPr lang="en-US" sz="3600">
                <a:latin typeface="Trebuchet MS" pitchFamily="34" charset="0"/>
              </a:rPr>
              <a:t>Thank You!</a:t>
            </a:r>
          </a:p>
          <a:p>
            <a:endParaRPr lang="en-US" sz="3600">
              <a:latin typeface="Trebuchet MS" pitchFamily="34" charset="0"/>
            </a:endParaRPr>
          </a:p>
          <a:p>
            <a:endParaRPr lang="en-US" sz="3600">
              <a:latin typeface="Trebuchet MS" pitchFamily="34" charset="0"/>
            </a:endParaRPr>
          </a:p>
        </p:txBody>
      </p:sp>
      <p:sp>
        <p:nvSpPr>
          <p:cNvPr id="76805" name="TextBox 5"/>
          <p:cNvSpPr txBox="1">
            <a:spLocks noChangeArrowheads="1"/>
          </p:cNvSpPr>
          <p:nvPr/>
        </p:nvSpPr>
        <p:spPr bwMode="auto">
          <a:xfrm>
            <a:off x="0" y="4114800"/>
            <a:ext cx="2819400" cy="1016000"/>
          </a:xfrm>
          <a:prstGeom prst="rect">
            <a:avLst/>
          </a:prstGeom>
          <a:noFill/>
          <a:ln w="9525">
            <a:noFill/>
            <a:miter lim="800000"/>
            <a:headEnd/>
            <a:tailEnd/>
          </a:ln>
        </p:spPr>
        <p:txBody>
          <a:bodyPr>
            <a:spAutoFit/>
          </a:bodyPr>
          <a:lstStyle/>
          <a:p>
            <a:r>
              <a:rPr lang="en-US" sz="2000"/>
              <a:t>Michael Culp</a:t>
            </a:r>
          </a:p>
          <a:p>
            <a:r>
              <a:rPr lang="en-US" sz="2000" u="sng"/>
              <a:t>Michael.culp@dot.gov</a:t>
            </a:r>
          </a:p>
          <a:p>
            <a:endParaRPr lang="en-US" sz="2000"/>
          </a:p>
        </p:txBody>
      </p:sp>
      <p:sp>
        <p:nvSpPr>
          <p:cNvPr id="76806" name="TextBox 6"/>
          <p:cNvSpPr txBox="1">
            <a:spLocks noChangeArrowheads="1"/>
          </p:cNvSpPr>
          <p:nvPr/>
        </p:nvSpPr>
        <p:spPr bwMode="auto">
          <a:xfrm>
            <a:off x="3124200" y="4114800"/>
            <a:ext cx="2819400" cy="1016000"/>
          </a:xfrm>
          <a:prstGeom prst="rect">
            <a:avLst/>
          </a:prstGeom>
          <a:noFill/>
          <a:ln w="9525">
            <a:noFill/>
            <a:miter lim="800000"/>
            <a:headEnd/>
            <a:tailEnd/>
          </a:ln>
        </p:spPr>
        <p:txBody>
          <a:bodyPr>
            <a:spAutoFit/>
          </a:bodyPr>
          <a:lstStyle/>
          <a:p>
            <a:r>
              <a:rPr lang="en-US" sz="2000"/>
              <a:t>Connie Hill</a:t>
            </a:r>
          </a:p>
          <a:p>
            <a:r>
              <a:rPr lang="en-US" sz="2000" u="sng"/>
              <a:t>Connie.hill@dot.gov</a:t>
            </a:r>
          </a:p>
          <a:p>
            <a:endParaRPr lang="en-US" sz="2000"/>
          </a:p>
        </p:txBody>
      </p:sp>
      <p:sp>
        <p:nvSpPr>
          <p:cNvPr id="76807" name="TextBox 7"/>
          <p:cNvSpPr txBox="1">
            <a:spLocks noChangeArrowheads="1"/>
          </p:cNvSpPr>
          <p:nvPr/>
        </p:nvSpPr>
        <p:spPr bwMode="auto">
          <a:xfrm>
            <a:off x="5743575" y="4114800"/>
            <a:ext cx="3400425" cy="1016000"/>
          </a:xfrm>
          <a:prstGeom prst="rect">
            <a:avLst/>
          </a:prstGeom>
          <a:noFill/>
          <a:ln w="9525">
            <a:noFill/>
            <a:miter lim="800000"/>
            <a:headEnd/>
            <a:tailEnd/>
          </a:ln>
        </p:spPr>
        <p:txBody>
          <a:bodyPr>
            <a:spAutoFit/>
          </a:bodyPr>
          <a:lstStyle/>
          <a:p>
            <a:r>
              <a:rPr lang="en-US" sz="2000"/>
              <a:t>Heather Holsinger</a:t>
            </a:r>
          </a:p>
          <a:p>
            <a:r>
              <a:rPr lang="en-US" sz="2000" u="sng"/>
              <a:t>Heather.holsinger@dot.gov</a:t>
            </a:r>
          </a:p>
          <a:p>
            <a:endParaRPr lang="en-US" sz="200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5"/>
          <p:cNvSpPr>
            <a:spLocks noGrp="1"/>
          </p:cNvSpPr>
          <p:nvPr>
            <p:ph idx="4294967295"/>
          </p:nvPr>
        </p:nvSpPr>
        <p:spPr>
          <a:xfrm>
            <a:off x="841375" y="1449388"/>
            <a:ext cx="3502025" cy="4037012"/>
          </a:xfrm>
        </p:spPr>
        <p:txBody>
          <a:bodyPr/>
          <a:lstStyle/>
          <a:p>
            <a:r>
              <a:rPr lang="en-US" sz="2000" smtClean="0"/>
              <a:t>For sustainability to be fully integrated into highway and transit programs, it must be considered throughout the project lifecycle</a:t>
            </a:r>
          </a:p>
          <a:p>
            <a:r>
              <a:rPr lang="en-US" sz="2000" smtClean="0"/>
              <a:t>Must address sustainability from planning through operations</a:t>
            </a:r>
          </a:p>
          <a:p>
            <a:pPr>
              <a:buFontTx/>
              <a:buNone/>
            </a:pPr>
            <a:endParaRPr lang="en-US" sz="2000" smtClean="0"/>
          </a:p>
        </p:txBody>
      </p:sp>
      <p:sp>
        <p:nvSpPr>
          <p:cNvPr id="57347" name="Title 4"/>
          <p:cNvSpPr>
            <a:spLocks noGrp="1"/>
          </p:cNvSpPr>
          <p:nvPr>
            <p:ph type="title" idx="4294967295"/>
          </p:nvPr>
        </p:nvSpPr>
        <p:spPr>
          <a:xfrm>
            <a:off x="0" y="381000"/>
            <a:ext cx="9144000" cy="762000"/>
          </a:xfrm>
        </p:spPr>
        <p:txBody>
          <a:bodyPr/>
          <a:lstStyle/>
          <a:p>
            <a:r>
              <a:rPr lang="en-US" smtClean="0"/>
              <a:t>Sustainability and the Project Lifecycle</a:t>
            </a:r>
          </a:p>
        </p:txBody>
      </p:sp>
      <p:graphicFrame>
        <p:nvGraphicFramePr>
          <p:cNvPr id="3" name="Diagram 2"/>
          <p:cNvGraphicFramePr/>
          <p:nvPr/>
        </p:nvGraphicFramePr>
        <p:xfrm>
          <a:off x="4572000" y="1447800"/>
          <a:ext cx="41148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2011 FHWA"/>
          <p:cNvPicPr>
            <a:picLocks noChangeAspect="1" noChangeArrowheads="1"/>
          </p:cNvPicPr>
          <p:nvPr/>
        </p:nvPicPr>
        <p:blipFill>
          <a:blip r:embed="rId2"/>
          <a:srcRect/>
          <a:stretch>
            <a:fillRect/>
          </a:stretch>
        </p:blipFill>
        <p:spPr bwMode="auto">
          <a:xfrm>
            <a:off x="0" y="4038600"/>
            <a:ext cx="9144000" cy="3048000"/>
          </a:xfrm>
          <a:prstGeom prst="rect">
            <a:avLst/>
          </a:prstGeom>
          <a:noFill/>
          <a:ln w="9525">
            <a:noFill/>
            <a:miter lim="800000"/>
            <a:headEnd/>
            <a:tailEnd/>
          </a:ln>
        </p:spPr>
      </p:pic>
      <p:sp>
        <p:nvSpPr>
          <p:cNvPr id="58371" name="Content Placeholder 1"/>
          <p:cNvSpPr>
            <a:spLocks noGrp="1"/>
          </p:cNvSpPr>
          <p:nvPr>
            <p:ph idx="4294967295"/>
          </p:nvPr>
        </p:nvSpPr>
        <p:spPr>
          <a:xfrm>
            <a:off x="762000" y="838200"/>
            <a:ext cx="3733800" cy="4037013"/>
          </a:xfrm>
        </p:spPr>
        <p:txBody>
          <a:bodyPr/>
          <a:lstStyle/>
          <a:p>
            <a:r>
              <a:rPr lang="en-US" sz="2000" smtClean="0"/>
              <a:t>System Planning</a:t>
            </a:r>
          </a:p>
          <a:p>
            <a:pPr lvl="1"/>
            <a:r>
              <a:rPr lang="en-US" sz="2000" smtClean="0"/>
              <a:t>Integrated Planning</a:t>
            </a:r>
          </a:p>
          <a:p>
            <a:pPr lvl="1"/>
            <a:r>
              <a:rPr lang="en-US" sz="2000" smtClean="0"/>
              <a:t>Mitigation banking</a:t>
            </a:r>
          </a:p>
          <a:p>
            <a:pPr lvl="1"/>
            <a:r>
              <a:rPr lang="en-US" sz="2000" smtClean="0"/>
              <a:t>Fiscal planning</a:t>
            </a:r>
          </a:p>
          <a:p>
            <a:r>
              <a:rPr lang="en-US" sz="2000" smtClean="0"/>
              <a:t>Project Development</a:t>
            </a:r>
          </a:p>
          <a:p>
            <a:pPr lvl="1"/>
            <a:r>
              <a:rPr lang="en-US" sz="2000" smtClean="0"/>
              <a:t>Cost Benefit Analysis</a:t>
            </a:r>
          </a:p>
          <a:p>
            <a:pPr lvl="1"/>
            <a:r>
              <a:rPr lang="en-US" sz="2000" smtClean="0"/>
              <a:t>Construction Equipment Emission Reduction</a:t>
            </a:r>
          </a:p>
          <a:p>
            <a:pPr lvl="1"/>
            <a:r>
              <a:rPr lang="en-US" sz="2000" smtClean="0"/>
              <a:t>Recycling and Reuse of materials</a:t>
            </a:r>
          </a:p>
        </p:txBody>
      </p:sp>
      <p:sp>
        <p:nvSpPr>
          <p:cNvPr id="58372" name="Title 2"/>
          <p:cNvSpPr>
            <a:spLocks noGrp="1"/>
          </p:cNvSpPr>
          <p:nvPr>
            <p:ph type="title" idx="4294967295"/>
          </p:nvPr>
        </p:nvSpPr>
        <p:spPr>
          <a:xfrm>
            <a:off x="0" y="228600"/>
            <a:ext cx="9144000" cy="1143000"/>
          </a:xfrm>
        </p:spPr>
        <p:txBody>
          <a:bodyPr/>
          <a:lstStyle/>
          <a:p>
            <a:r>
              <a:rPr lang="en-US" smtClean="0"/>
              <a:t>Examples of Sustainable Practices</a:t>
            </a:r>
          </a:p>
        </p:txBody>
      </p:sp>
      <p:sp>
        <p:nvSpPr>
          <p:cNvPr id="5" name="Content Placeholder 1"/>
          <p:cNvSpPr txBox="1">
            <a:spLocks/>
          </p:cNvSpPr>
          <p:nvPr/>
        </p:nvSpPr>
        <p:spPr bwMode="auto">
          <a:xfrm>
            <a:off x="4800600" y="841375"/>
            <a:ext cx="3810000" cy="4570413"/>
          </a:xfrm>
          <a:prstGeom prst="rect">
            <a:avLst/>
          </a:prstGeom>
          <a:noFill/>
          <a:ln w="9525">
            <a:noFill/>
            <a:miter lim="800000"/>
            <a:headEnd/>
            <a:tailEnd/>
          </a:ln>
        </p:spPr>
        <p:txBody>
          <a:bodyPr/>
          <a:lstStyle/>
          <a:p>
            <a:pPr marL="342900" indent="-342900" eaLnBrk="0" hangingPunct="0">
              <a:lnSpc>
                <a:spcPct val="90000"/>
              </a:lnSpc>
              <a:spcBef>
                <a:spcPct val="30000"/>
              </a:spcBef>
              <a:buClr>
                <a:srgbClr val="272600"/>
              </a:buClr>
              <a:buFontTx/>
              <a:buChar char="•"/>
              <a:defRPr/>
            </a:pPr>
            <a:r>
              <a:rPr lang="en-US" sz="2000" b="1" kern="0" dirty="0">
                <a:latin typeface="+mn-lt"/>
                <a:cs typeface="+mn-cs"/>
              </a:rPr>
              <a:t>Operations and Maintenance</a:t>
            </a:r>
          </a:p>
          <a:p>
            <a:pPr marL="742950" lvl="1" indent="-285750" eaLnBrk="0" hangingPunct="0">
              <a:lnSpc>
                <a:spcPct val="80000"/>
              </a:lnSpc>
              <a:spcBef>
                <a:spcPct val="20000"/>
              </a:spcBef>
              <a:buClr>
                <a:srgbClr val="272600"/>
              </a:buClr>
              <a:buFontTx/>
              <a:buChar char="–"/>
              <a:defRPr/>
            </a:pPr>
            <a:r>
              <a:rPr lang="en-US" sz="2000" kern="0" dirty="0">
                <a:latin typeface="+mn-lt"/>
                <a:cs typeface="+mn-cs"/>
              </a:rPr>
              <a:t>Strong asset management</a:t>
            </a:r>
          </a:p>
          <a:p>
            <a:pPr marL="742950" lvl="1" indent="-285750" eaLnBrk="0" hangingPunct="0">
              <a:lnSpc>
                <a:spcPct val="80000"/>
              </a:lnSpc>
              <a:spcBef>
                <a:spcPct val="20000"/>
              </a:spcBef>
              <a:buClr>
                <a:srgbClr val="272600"/>
              </a:buClr>
              <a:buFontTx/>
              <a:buChar char="–"/>
              <a:defRPr/>
            </a:pPr>
            <a:r>
              <a:rPr lang="en-US" sz="2000" kern="0" dirty="0">
                <a:latin typeface="+mn-lt"/>
                <a:cs typeface="+mn-cs"/>
              </a:rPr>
              <a:t>Roadside vegetation management</a:t>
            </a:r>
            <a:endParaRPr lang="en-US" sz="2000" kern="0" dirty="0">
              <a:latin typeface="+mn-lt"/>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1"/>
          <p:cNvSpPr>
            <a:spLocks noGrp="1"/>
          </p:cNvSpPr>
          <p:nvPr>
            <p:ph idx="4294967295"/>
          </p:nvPr>
        </p:nvSpPr>
        <p:spPr>
          <a:xfrm>
            <a:off x="304800" y="1447800"/>
            <a:ext cx="8382000" cy="4037013"/>
          </a:xfrm>
        </p:spPr>
        <p:txBody>
          <a:bodyPr/>
          <a:lstStyle/>
          <a:p>
            <a:pPr algn="ctr">
              <a:spcBef>
                <a:spcPct val="0"/>
              </a:spcBef>
              <a:buFontTx/>
              <a:buNone/>
            </a:pPr>
            <a:r>
              <a:rPr lang="en-US" sz="4000" smtClean="0">
                <a:solidFill>
                  <a:srgbClr val="005392"/>
                </a:solidFill>
              </a:rPr>
              <a:t>INVEST</a:t>
            </a:r>
          </a:p>
          <a:p>
            <a:pPr algn="ctr">
              <a:spcBef>
                <a:spcPct val="0"/>
              </a:spcBef>
              <a:buFontTx/>
              <a:buNone/>
            </a:pPr>
            <a:r>
              <a:rPr lang="en-US" smtClean="0">
                <a:solidFill>
                  <a:srgbClr val="005392"/>
                </a:solidFill>
              </a:rPr>
              <a:t>(Infrastructure Voluntary Evaluation Sustainability Tool)</a:t>
            </a:r>
          </a:p>
          <a:p>
            <a:pPr algn="ctr">
              <a:spcBef>
                <a:spcPct val="0"/>
              </a:spcBef>
              <a:buFontTx/>
              <a:buNone/>
            </a:pPr>
            <a:endParaRPr lang="en-US" sz="3600" smtClean="0">
              <a:solidFill>
                <a:srgbClr val="005392"/>
              </a:solidFill>
            </a:endParaRPr>
          </a:p>
          <a:p>
            <a:pPr algn="ctr">
              <a:spcBef>
                <a:spcPct val="0"/>
              </a:spcBef>
              <a:buFontTx/>
              <a:buNone/>
            </a:pPr>
            <a:r>
              <a:rPr lang="en-US" sz="3600" smtClean="0">
                <a:solidFill>
                  <a:srgbClr val="005392"/>
                </a:solidFill>
              </a:rPr>
              <a:t>FHWA’s Sustainable Highways</a:t>
            </a:r>
          </a:p>
          <a:p>
            <a:pPr algn="ctr">
              <a:spcBef>
                <a:spcPct val="0"/>
              </a:spcBef>
              <a:buFontTx/>
              <a:buNone/>
            </a:pPr>
            <a:r>
              <a:rPr lang="en-US" sz="3600" smtClean="0">
                <a:solidFill>
                  <a:srgbClr val="005392"/>
                </a:solidFill>
              </a:rPr>
              <a:t>Self-Evaluation Tool</a:t>
            </a:r>
          </a:p>
          <a:p>
            <a:pPr>
              <a:buFontTx/>
              <a:buNone/>
            </a:pPr>
            <a:endParaRPr lang="en-US" sz="20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4"/>
          <p:cNvSpPr>
            <a:spLocks noGrp="1"/>
          </p:cNvSpPr>
          <p:nvPr>
            <p:ph type="title" idx="4294967295"/>
          </p:nvPr>
        </p:nvSpPr>
        <p:spPr/>
        <p:txBody>
          <a:bodyPr/>
          <a:lstStyle/>
          <a:p>
            <a:r>
              <a:rPr lang="en-US" smtClean="0"/>
              <a:t>INVEST Goals</a:t>
            </a:r>
          </a:p>
        </p:txBody>
      </p:sp>
      <p:sp>
        <p:nvSpPr>
          <p:cNvPr id="61443" name="Content Placeholder 5"/>
          <p:cNvSpPr>
            <a:spLocks noGrp="1"/>
          </p:cNvSpPr>
          <p:nvPr>
            <p:ph idx="4294967295"/>
          </p:nvPr>
        </p:nvSpPr>
        <p:spPr>
          <a:xfrm>
            <a:off x="841375" y="1371600"/>
            <a:ext cx="7370763" cy="4037013"/>
          </a:xfrm>
        </p:spPr>
        <p:txBody>
          <a:bodyPr/>
          <a:lstStyle/>
          <a:p>
            <a:r>
              <a:rPr lang="en-US" smtClean="0"/>
              <a:t>Encourage sustainable highway practices</a:t>
            </a:r>
          </a:p>
          <a:p>
            <a:pPr lvl="1"/>
            <a:r>
              <a:rPr lang="en-US" smtClean="0"/>
              <a:t>Internal improvement</a:t>
            </a:r>
          </a:p>
          <a:p>
            <a:pPr lvl="1"/>
            <a:r>
              <a:rPr lang="en-US" smtClean="0"/>
              <a:t>External recognition</a:t>
            </a:r>
          </a:p>
          <a:p>
            <a:r>
              <a:rPr lang="en-US" smtClean="0"/>
              <a:t>Help agencies measure sustainability and quantify tradeoffs</a:t>
            </a:r>
          </a:p>
          <a:p>
            <a:r>
              <a:rPr lang="en-US" smtClean="0"/>
              <a:t>Provide a framework for communicating with stakeholders about sustainability</a:t>
            </a:r>
          </a:p>
          <a:p>
            <a:r>
              <a:rPr lang="en-US" smtClean="0"/>
              <a:t>Establish a method for evaluating sustainable highway </a:t>
            </a:r>
            <a:r>
              <a:rPr lang="en-US" u="sng" smtClean="0"/>
              <a:t>systems, projects, programs</a:t>
            </a:r>
          </a:p>
          <a:p>
            <a:endParaRPr lang="en-US" sz="2000" smtClean="0"/>
          </a:p>
          <a:p>
            <a:endParaRPr lang="en-US" sz="2000" smtClean="0"/>
          </a:p>
        </p:txBody>
      </p:sp>
      <p:sp>
        <p:nvSpPr>
          <p:cNvPr id="8" name="Rectangle 5"/>
          <p:cNvSpPr txBox="1">
            <a:spLocks noChangeArrowheads="1"/>
          </p:cNvSpPr>
          <p:nvPr/>
        </p:nvSpPr>
        <p:spPr bwMode="auto">
          <a:xfrm>
            <a:off x="609600" y="2590800"/>
            <a:ext cx="7804150" cy="2682875"/>
          </a:xfrm>
          <a:prstGeom prst="rect">
            <a:avLst/>
          </a:prstGeom>
          <a:noFill/>
          <a:ln w="9525">
            <a:noFill/>
            <a:miter lim="800000"/>
            <a:headEnd/>
            <a:tailEnd/>
          </a:ln>
        </p:spPr>
        <p:txBody>
          <a:bodyPr/>
          <a:lstStyle/>
          <a:p>
            <a:pPr marL="342900" indent="-342900" algn="ctr">
              <a:lnSpc>
                <a:spcPct val="90000"/>
              </a:lnSpc>
              <a:spcBef>
                <a:spcPct val="30000"/>
              </a:spcBef>
              <a:buClr>
                <a:srgbClr val="272600"/>
              </a:buClr>
              <a:defRPr/>
            </a:pPr>
            <a:endParaRPr lang="en-US" sz="3600" b="1" kern="0" dirty="0">
              <a:latin typeface="+mn-lt"/>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3"/>
          <p:cNvSpPr>
            <a:spLocks noGrp="1"/>
          </p:cNvSpPr>
          <p:nvPr>
            <p:ph idx="4294967295"/>
          </p:nvPr>
        </p:nvSpPr>
        <p:spPr/>
        <p:txBody>
          <a:bodyPr/>
          <a:lstStyle/>
          <a:p>
            <a:r>
              <a:rPr lang="en-US" u="sng" smtClean="0"/>
              <a:t>Voluntary</a:t>
            </a:r>
            <a:r>
              <a:rPr lang="en-US" smtClean="0"/>
              <a:t> Web-based Tool</a:t>
            </a:r>
          </a:p>
          <a:p>
            <a:r>
              <a:rPr lang="en-US" smtClean="0"/>
              <a:t>Lists “sustainable criteria” based on best practices for three project phases: </a:t>
            </a:r>
          </a:p>
          <a:p>
            <a:pPr lvl="1"/>
            <a:r>
              <a:rPr lang="en-US" sz="2000" smtClean="0"/>
              <a:t>Systems Planning</a:t>
            </a:r>
          </a:p>
          <a:p>
            <a:pPr lvl="1"/>
            <a:r>
              <a:rPr lang="en-US" sz="2000" smtClean="0"/>
              <a:t>Project Development</a:t>
            </a:r>
          </a:p>
          <a:p>
            <a:pPr lvl="1"/>
            <a:r>
              <a:rPr lang="en-US" sz="2000" smtClean="0"/>
              <a:t>Operations and Maintenance</a:t>
            </a:r>
          </a:p>
          <a:p>
            <a:r>
              <a:rPr lang="en-US" smtClean="0"/>
              <a:t>Each criterion assigned a point value based on expected sustainability impact</a:t>
            </a:r>
          </a:p>
          <a:p>
            <a:r>
              <a:rPr lang="en-US" smtClean="0"/>
              <a:t>In coordination with ASCE/ACEC/APWA effort</a:t>
            </a:r>
          </a:p>
          <a:p>
            <a:r>
              <a:rPr lang="en-US" smtClean="0"/>
              <a:t>Other sustainable highways tools used as references</a:t>
            </a:r>
          </a:p>
          <a:p>
            <a:pPr lvl="1"/>
            <a:r>
              <a:rPr lang="en-US" sz="2000" smtClean="0"/>
              <a:t>(GreenLITES, I-LAST, Greenroads)</a:t>
            </a:r>
          </a:p>
          <a:p>
            <a:endParaRPr lang="en-US" smtClean="0"/>
          </a:p>
          <a:p>
            <a:endParaRPr lang="en-US" smtClean="0"/>
          </a:p>
          <a:p>
            <a:endParaRPr lang="en-US" smtClean="0"/>
          </a:p>
        </p:txBody>
      </p:sp>
      <p:sp>
        <p:nvSpPr>
          <p:cNvPr id="63491" name="Title 2"/>
          <p:cNvSpPr>
            <a:spLocks noGrp="1"/>
          </p:cNvSpPr>
          <p:nvPr>
            <p:ph type="title" idx="4294967295"/>
          </p:nvPr>
        </p:nvSpPr>
        <p:spPr/>
        <p:txBody>
          <a:bodyPr/>
          <a:lstStyle/>
          <a:p>
            <a:r>
              <a:rPr lang="en-US" smtClean="0"/>
              <a:t>Overview of INVEST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smtClean="0"/>
              <a:t>Ways INVEST can be used</a:t>
            </a:r>
          </a:p>
        </p:txBody>
      </p:sp>
      <p:sp>
        <p:nvSpPr>
          <p:cNvPr id="79875" name="Rectangle 3"/>
          <p:cNvSpPr>
            <a:spLocks noGrp="1" noChangeArrowheads="1"/>
          </p:cNvSpPr>
          <p:nvPr>
            <p:ph type="body" idx="1"/>
          </p:nvPr>
        </p:nvSpPr>
        <p:spPr/>
        <p:txBody>
          <a:bodyPr/>
          <a:lstStyle/>
          <a:p>
            <a:r>
              <a:rPr lang="en-US" smtClean="0"/>
              <a:t>Project Evaluation</a:t>
            </a:r>
          </a:p>
          <a:p>
            <a:pPr lvl="1"/>
            <a:r>
              <a:rPr lang="en-US" smtClean="0"/>
              <a:t>Single or multiple projects</a:t>
            </a:r>
          </a:p>
          <a:p>
            <a:pPr lvl="1"/>
            <a:r>
              <a:rPr lang="en-US" smtClean="0"/>
              <a:t>Score project and/or inform SOP’s, program-level</a:t>
            </a:r>
          </a:p>
          <a:p>
            <a:pPr lvl="1"/>
            <a:r>
              <a:rPr lang="en-US" smtClean="0"/>
              <a:t>Proactive vs. retroactive</a:t>
            </a:r>
          </a:p>
          <a:p>
            <a:r>
              <a:rPr lang="en-US" smtClean="0"/>
              <a:t>Programs and processes</a:t>
            </a:r>
          </a:p>
          <a:p>
            <a:pPr lvl="1"/>
            <a:r>
              <a:rPr lang="en-US" smtClean="0"/>
              <a:t>Planning or O&amp;M</a:t>
            </a:r>
          </a:p>
          <a:p>
            <a:pPr lvl="1"/>
            <a:r>
              <a:rPr lang="en-US" smtClean="0"/>
              <a:t>Score and/or inform SOP’s</a:t>
            </a:r>
          </a:p>
          <a:p>
            <a:pPr lvl="1"/>
            <a:r>
              <a:rPr lang="en-US" smtClean="0"/>
              <a:t>Proactive vs. retroactive</a:t>
            </a:r>
          </a:p>
          <a:p>
            <a:pPr lvl="1"/>
            <a:endParaRPr lang="en-US" smtClean="0"/>
          </a:p>
          <a:p>
            <a:endParaRPr lang="en-US" smtClean="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ppt2C90.tmp">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Category xmlns="e8eb5019-da87-4cd9-99a5-488574942f80" xsi:nil="true"/>
    <g7l2 xmlns="e8eb5019-da87-4cd9-99a5-488574942f80" xsi:nil="true"/>
    <vhqt xmlns="e8eb5019-da87-4cd9-99a5-488574942f8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476E7FDD431B146B85EB3EEB0B8D9CA" ma:contentTypeVersion="7" ma:contentTypeDescription="Create a new document." ma:contentTypeScope="" ma:versionID="1d85c623baed4dacc7d495e7e02010c8">
  <xsd:schema xmlns:xsd="http://www.w3.org/2001/XMLSchema" xmlns:xs="http://www.w3.org/2001/XMLSchema" xmlns:p="http://schemas.microsoft.com/office/2006/metadata/properties" xmlns:ns1="http://schemas.microsoft.com/sharepoint/v3" xmlns:ns2="e8eb5019-da87-4cd9-99a5-488574942f80" xmlns:ns3="9c16dc54-5a24-4afd-a61c-664ec7eab416" targetNamespace="http://schemas.microsoft.com/office/2006/metadata/properties" ma:root="true" ma:fieldsID="c6ef15f7a647deeac9119a0f780903b1" ns1:_="" ns2:_="" ns3:_="">
    <xsd:import namespace="http://schemas.microsoft.com/sharepoint/v3"/>
    <xsd:import namespace="e8eb5019-da87-4cd9-99a5-488574942f80"/>
    <xsd:import namespace="9c16dc54-5a24-4afd-a61c-664ec7eab416"/>
    <xsd:element name="properties">
      <xsd:complexType>
        <xsd:sequence>
          <xsd:element name="documentManagement">
            <xsd:complexType>
              <xsd:all>
                <xsd:element ref="ns1:PublishingStartDate" minOccurs="0"/>
                <xsd:element ref="ns1:PublishingExpirationDate" minOccurs="0"/>
                <xsd:element ref="ns2:Category" minOccurs="0"/>
                <xsd:element ref="ns2:vhqt" minOccurs="0"/>
                <xsd:element ref="ns2:g7l2"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8eb5019-da87-4cd9-99a5-488574942f80" elementFormDefault="qualified">
    <xsd:import namespace="http://schemas.microsoft.com/office/2006/documentManagement/types"/>
    <xsd:import namespace="http://schemas.microsoft.com/office/infopath/2007/PartnerControls"/>
    <xsd:element name="Category" ma:index="6" nillable="true" ma:displayName="Category" ma:format="Dropdown" ma:internalName="Category" ma:readOnly="false">
      <xsd:simpleType>
        <xsd:restriction base="dms:Choice">
          <xsd:enumeration value="AASHTO Presentations"/>
          <xsd:enumeration value="Annual Reports"/>
          <xsd:enumeration value="Condition of Pavement"/>
          <xsd:enumeration value="District Support Maps"/>
          <xsd:enumeration value="Maintenance Facilities"/>
          <xsd:enumeration value="Pavement Operations"/>
          <xsd:enumeration value="Pesticide"/>
          <xsd:enumeration value="Snow and Ice Maps"/>
          <xsd:enumeration value="Trek"/>
          <xsd:enumeration value="District MRP"/>
        </xsd:restriction>
      </xsd:simpleType>
    </xsd:element>
    <xsd:element name="vhqt" ma:index="11" nillable="true" ma:displayName="MRP FY" ma:internalName="vhqt">
      <xsd:simpleType>
        <xsd:restriction base="dms:Text">
          <xsd:maxLength value="255"/>
        </xsd:restriction>
      </xsd:simpleType>
    </xsd:element>
    <xsd:element name="g7l2" ma:index="12" nillable="true" ma:displayName="Text" ma:internalName="g7l2">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16dc54-5a24-4afd-a61c-664ec7eab41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F6EBFB-8B25-4C0E-B849-CB0889D804DB}"/>
</file>

<file path=customXml/itemProps2.xml><?xml version="1.0" encoding="utf-8"?>
<ds:datastoreItem xmlns:ds="http://schemas.openxmlformats.org/officeDocument/2006/customXml" ds:itemID="{9A4344A5-20B6-4DB6-9A36-FAF6200492EA}"/>
</file>

<file path=customXml/itemProps3.xml><?xml version="1.0" encoding="utf-8"?>
<ds:datastoreItem xmlns:ds="http://schemas.openxmlformats.org/officeDocument/2006/customXml" ds:itemID="{027A6D29-C275-4D87-B349-430F8189AEFE}"/>
</file>

<file path=docProps/app.xml><?xml version="1.0" encoding="utf-8"?>
<Properties xmlns="http://schemas.openxmlformats.org/officeDocument/2006/extended-properties" xmlns:vt="http://schemas.openxmlformats.org/officeDocument/2006/docPropsVTypes">
  <Template/>
  <TotalTime>6011</TotalTime>
  <Words>2151</Words>
  <Application>Microsoft Office PowerPoint</Application>
  <PresentationFormat>On-screen Show (4:3)</PresentationFormat>
  <Paragraphs>303</Paragraphs>
  <Slides>33</Slides>
  <Notes>16</Notes>
  <HiddenSlides>0</HiddenSlides>
  <MMClips>0</MMClips>
  <ScaleCrop>false</ScaleCrop>
  <HeadingPairs>
    <vt:vector size="6" baseType="variant">
      <vt:variant>
        <vt:lpstr>Fonts Used</vt:lpstr>
      </vt:variant>
      <vt:variant>
        <vt:i4>5</vt:i4>
      </vt:variant>
      <vt:variant>
        <vt:lpstr>Design Template</vt:lpstr>
      </vt:variant>
      <vt:variant>
        <vt:i4>3</vt:i4>
      </vt:variant>
      <vt:variant>
        <vt:lpstr>Slide Titles</vt:lpstr>
      </vt:variant>
      <vt:variant>
        <vt:i4>33</vt:i4>
      </vt:variant>
    </vt:vector>
  </HeadingPairs>
  <TitlesOfParts>
    <vt:vector size="41" baseType="lpstr">
      <vt:lpstr>Arial</vt:lpstr>
      <vt:lpstr>Trebuchet MS</vt:lpstr>
      <vt:lpstr>Calibri</vt:lpstr>
      <vt:lpstr>Times New Roman</vt:lpstr>
      <vt:lpstr>+mj-lt</vt:lpstr>
      <vt:lpstr>ppt2C90.tmp</vt:lpstr>
      <vt:lpstr>ppt2C90.tmp</vt:lpstr>
      <vt:lpstr>ppt2C90.tmp</vt:lpstr>
      <vt:lpstr>Slide 1</vt:lpstr>
      <vt:lpstr>Agenda </vt:lpstr>
      <vt:lpstr>What is a Sustainable Highway System?</vt:lpstr>
      <vt:lpstr>Sustainability and the Project Lifecycle</vt:lpstr>
      <vt:lpstr>Examples of Sustainable Practices</vt:lpstr>
      <vt:lpstr>Slide 6</vt:lpstr>
      <vt:lpstr>INVEST Goals</vt:lpstr>
      <vt:lpstr>Overview of INVEST</vt:lpstr>
      <vt:lpstr>Ways INVEST can be used</vt:lpstr>
      <vt:lpstr>Slide 10</vt:lpstr>
      <vt:lpstr>Significant Changes from  Beta to Pilot Test Version</vt:lpstr>
      <vt:lpstr>Significant Changes from  Beta to Pilot Test Version</vt:lpstr>
      <vt:lpstr>Significant Changes from  Beta to Pilot Test Version</vt:lpstr>
      <vt:lpstr>Significant Changes from  Beta to Pilot Test Version</vt:lpstr>
      <vt:lpstr>Slide 15</vt:lpstr>
      <vt:lpstr>Operations &amp; Maintenance Criteria</vt:lpstr>
      <vt:lpstr>Website Walk-thru</vt:lpstr>
      <vt:lpstr>Slide 18</vt:lpstr>
      <vt:lpstr>Slide 19</vt:lpstr>
      <vt:lpstr>Slide 20</vt:lpstr>
      <vt:lpstr>Slide 21</vt:lpstr>
      <vt:lpstr>Slide 22</vt:lpstr>
      <vt:lpstr>Slide 23</vt:lpstr>
      <vt:lpstr>Slide 24</vt:lpstr>
      <vt:lpstr>Slide 25</vt:lpstr>
      <vt:lpstr>Slide 26</vt:lpstr>
      <vt:lpstr>Slide 27</vt:lpstr>
      <vt:lpstr>Thresholds for Operations &amp; Maintenance</vt:lpstr>
      <vt:lpstr>Slide 29</vt:lpstr>
      <vt:lpstr>Pilot Testing of INVEST</vt:lpstr>
      <vt:lpstr>Pilot Testing Process</vt:lpstr>
      <vt:lpstr>Next Steps</vt:lpstr>
      <vt:lpstr>Slide 33</vt:lpstr>
    </vt:vector>
  </TitlesOfParts>
  <Company>DOT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michael.culp</dc:creator>
  <cp:lastModifiedBy>Mike Culp</cp:lastModifiedBy>
  <cp:revision>382</cp:revision>
  <dcterms:created xsi:type="dcterms:W3CDTF">2010-10-21T16:22:58Z</dcterms:created>
  <dcterms:modified xsi:type="dcterms:W3CDTF">2011-07-18T12:16:16Z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0x010100F476E7FDD431B146B85EB3EEB0B8D9CA</vt:lpwstr>
  </property>
</Properties>
</file>