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7.xml" ContentType="application/vnd.openxmlformats-officedocument.presentationml.slide+xml"/>
  <Override PartName="/ppt/slides/slide11.xml" ContentType="application/vnd.openxmlformats-officedocument.presentationml.slide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9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8" r:id="rId12"/>
    <p:sldId id="279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9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29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5441B4-A2F9-404B-8A0F-185C25017842}" type="datetimeFigureOut">
              <a:rPr lang="en-US"/>
              <a:pPr>
                <a:defRPr/>
              </a:pPr>
              <a:t>7/26/2011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5481B-263A-4E46-8B73-5537F2E7BF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21360-2107-4B27-BE43-30F28508A53C}" type="datetimeFigureOut">
              <a:rPr lang="en-US"/>
              <a:pPr>
                <a:defRPr/>
              </a:pPr>
              <a:t>7/26/2011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AD3A9B-25D3-4566-A506-805AD6070C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10A221-37EF-4231-A1D1-D76ECA8D2269}" type="datetimeFigureOut">
              <a:rPr lang="en-US"/>
              <a:pPr>
                <a:defRPr/>
              </a:pPr>
              <a:t>7/26/2011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571217-62E4-491D-A73D-2507BB66BF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2C0FB9-98FF-47B1-8D65-B40AD6906B38}" type="datetimeFigureOut">
              <a:rPr lang="en-US"/>
              <a:pPr>
                <a:defRPr/>
              </a:pPr>
              <a:t>7/26/2011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808E6C-33F0-4F95-9B02-8FA41F2C87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14AFBD-9A9A-4616-BB05-938A5DD7CD45}" type="datetimeFigureOut">
              <a:rPr lang="en-US"/>
              <a:pPr>
                <a:defRPr/>
              </a:pPr>
              <a:t>7/26/2011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B6F1D4-A8F9-4FB6-9BB6-06ADD93E20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0A4C97-238A-46E9-9A03-807237978C0E}" type="datetimeFigureOut">
              <a:rPr lang="en-US"/>
              <a:pPr>
                <a:defRPr/>
              </a:pPr>
              <a:t>7/26/2011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A1892A-B15C-409A-81D3-E1AD2B8121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A77FE5-9A0F-487A-9C06-2D53C5862342}" type="datetimeFigureOut">
              <a:rPr lang="en-US"/>
              <a:pPr>
                <a:defRPr/>
              </a:pPr>
              <a:t>7/26/2011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605DA6-7B03-4490-8BB0-01B132BDC5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EFE0B-3E09-4806-87C8-8DDC44726784}" type="datetimeFigureOut">
              <a:rPr lang="en-US"/>
              <a:pPr>
                <a:defRPr/>
              </a:pPr>
              <a:t>7/26/2011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632BF9-8806-4527-ADF2-1E3ED31013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5CDC6E-72C9-431D-8417-AE96643D95F9}" type="datetimeFigureOut">
              <a:rPr lang="en-US"/>
              <a:pPr>
                <a:defRPr/>
              </a:pPr>
              <a:t>7/26/2011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E4DA0-CA4F-4E20-AE85-2F5DCF21A1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5517C0-803D-428A-ABA7-CA20BDA58D0F}" type="datetimeFigureOut">
              <a:rPr lang="en-US"/>
              <a:pPr>
                <a:defRPr/>
              </a:pPr>
              <a:t>7/26/2011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3FA7CF-15C9-47FA-B17F-C781150636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79AF6C-28F0-4ADD-84C0-377C41EEE293}" type="datetimeFigureOut">
              <a:rPr lang="en-US"/>
              <a:pPr>
                <a:defRPr/>
              </a:pPr>
              <a:t>7/26/2011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DBFCA3-38AF-4157-B046-2C1C1436EA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07267A7-0F96-4BE8-A87E-F68E9BA92DDD}" type="datetimeFigureOut">
              <a:rPr lang="en-US"/>
              <a:pPr>
                <a:defRPr/>
              </a:pPr>
              <a:t>7/26/2011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88E5C1F-CF52-4E60-B5F9-1BF5C9A2AA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5"/>
          <p:cNvSpPr txBox="1">
            <a:spLocks noChangeArrowheads="1"/>
          </p:cNvSpPr>
          <p:nvPr/>
        </p:nvSpPr>
        <p:spPr bwMode="auto">
          <a:xfrm>
            <a:off x="0" y="381000"/>
            <a:ext cx="9144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b="1">
                <a:solidFill>
                  <a:srgbClr val="7030A0"/>
                </a:solidFill>
              </a:rPr>
              <a:t>Equipment Working Group </a:t>
            </a:r>
          </a:p>
        </p:txBody>
      </p:sp>
      <p:pic>
        <p:nvPicPr>
          <p:cNvPr id="5123" name="Picture 4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75538" y="5926138"/>
            <a:ext cx="1219200" cy="808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1600200" y="1295400"/>
            <a:ext cx="5876041" cy="4405236"/>
          </a:xfrm>
          <a:prstGeom prst="rect">
            <a:avLst/>
          </a:prstGeom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</p:pic>
      <p:pic>
        <p:nvPicPr>
          <p:cNvPr id="5125" name="Picture 6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0" y="6032500"/>
            <a:ext cx="22098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3BE0EC-F785-451F-A149-F83C581F2016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u="sng" smtClean="0"/>
              <a:t>Activities for the Coming Year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812800" indent="-812800">
              <a:lnSpc>
                <a:spcPct val="80000"/>
              </a:lnSpc>
              <a:buFontTx/>
              <a:buNone/>
            </a:pPr>
            <a:r>
              <a:rPr lang="en-US" sz="2400" smtClean="0">
                <a:solidFill>
                  <a:schemeClr val="accent2"/>
                </a:solidFill>
              </a:rPr>
              <a:t>Continue overseeing EMTSP</a:t>
            </a:r>
            <a:r>
              <a:rPr lang="en-US" sz="2000" smtClean="0">
                <a:solidFill>
                  <a:schemeClr val="accent2"/>
                </a:solidFill>
              </a:rPr>
              <a:t> (continued)</a:t>
            </a:r>
            <a:endParaRPr lang="en-US" sz="2400" smtClean="0">
              <a:solidFill>
                <a:schemeClr val="accent2"/>
              </a:solidFill>
            </a:endParaRPr>
          </a:p>
          <a:p>
            <a:pPr marL="1168400" lvl="1" indent="-711200">
              <a:lnSpc>
                <a:spcPct val="80000"/>
              </a:lnSpc>
              <a:spcBef>
                <a:spcPct val="50000"/>
              </a:spcBef>
              <a:buFont typeface="Arial" pitchFamily="34" charset="0"/>
              <a:buChar char="-"/>
            </a:pPr>
            <a:r>
              <a:rPr lang="en-US" sz="2000" b="1" smtClean="0">
                <a:solidFill>
                  <a:srgbClr val="FF6600"/>
                </a:solidFill>
              </a:rPr>
              <a:t>Continue working with Southeastern States Equipment Managers Conference (SSEMC) to join EMTSP as a regional partnership</a:t>
            </a:r>
          </a:p>
          <a:p>
            <a:pPr marL="1168400" lvl="1" indent="-711200">
              <a:lnSpc>
                <a:spcPct val="80000"/>
              </a:lnSpc>
              <a:spcBef>
                <a:spcPct val="50000"/>
              </a:spcBef>
              <a:buFont typeface="Arial" pitchFamily="34" charset="0"/>
              <a:buChar char="-"/>
            </a:pPr>
            <a:r>
              <a:rPr lang="en-US" sz="2000" b="1" smtClean="0">
                <a:solidFill>
                  <a:srgbClr val="FF6600"/>
                </a:solidFill>
              </a:rPr>
              <a:t>Continue collaborating with TRB Committee AHD60 to conduct national joint TRB/EMTSP Equipment Management Workshop in Mobile AL , June 24-28, 2012</a:t>
            </a:r>
          </a:p>
          <a:p>
            <a:pPr marL="1168400" lvl="1" indent="-711200">
              <a:lnSpc>
                <a:spcPct val="80000"/>
              </a:lnSpc>
              <a:spcBef>
                <a:spcPct val="50000"/>
              </a:spcBef>
              <a:buFont typeface="Arial" pitchFamily="34" charset="0"/>
              <a:buChar char="-"/>
            </a:pPr>
            <a:r>
              <a:rPr lang="en-US" sz="2000" b="1" smtClean="0">
                <a:solidFill>
                  <a:srgbClr val="FF6600"/>
                </a:solidFill>
              </a:rPr>
              <a:t>Continue collaborating with Safety &amp; Reliability TWG on issues of mutual concern</a:t>
            </a:r>
          </a:p>
          <a:p>
            <a:pPr marL="1168400" lvl="1" indent="-711200">
              <a:lnSpc>
                <a:spcPct val="80000"/>
              </a:lnSpc>
              <a:spcBef>
                <a:spcPct val="50000"/>
              </a:spcBef>
              <a:buFont typeface="Arial" pitchFamily="34" charset="0"/>
              <a:buChar char="-"/>
            </a:pPr>
            <a:r>
              <a:rPr lang="en-US" sz="2000" b="1" smtClean="0">
                <a:solidFill>
                  <a:srgbClr val="FF6600"/>
                </a:solidFill>
              </a:rPr>
              <a:t>Continue updating EMTSP Strategic Plan</a:t>
            </a:r>
          </a:p>
          <a:p>
            <a:pPr marL="1168400" lvl="1" indent="-711200">
              <a:lnSpc>
                <a:spcPct val="80000"/>
              </a:lnSpc>
              <a:spcBef>
                <a:spcPct val="50000"/>
              </a:spcBef>
              <a:buFont typeface="Arial" pitchFamily="34" charset="0"/>
              <a:buChar char="-"/>
            </a:pPr>
            <a:r>
              <a:rPr lang="en-US" sz="2000" b="1" smtClean="0">
                <a:solidFill>
                  <a:srgbClr val="FF6600"/>
                </a:solidFill>
              </a:rPr>
              <a:t>Enhance EMTSP website</a:t>
            </a:r>
          </a:p>
          <a:p>
            <a:pPr marL="1168400" lvl="1" indent="-711200">
              <a:lnSpc>
                <a:spcPct val="80000"/>
              </a:lnSpc>
              <a:spcBef>
                <a:spcPct val="50000"/>
              </a:spcBef>
              <a:buFont typeface="Arial" pitchFamily="34" charset="0"/>
              <a:buChar char="-"/>
            </a:pPr>
            <a:r>
              <a:rPr lang="en-US" sz="2000" b="1" smtClean="0">
                <a:solidFill>
                  <a:srgbClr val="FF6600"/>
                </a:solidFill>
              </a:rPr>
              <a:t>Continue participation in the “Plug and Play Equipment/ Instrumentation” project being lead by Clear Roads</a:t>
            </a:r>
            <a:r>
              <a:rPr lang="en-US" sz="2000" smtClean="0">
                <a:solidFill>
                  <a:schemeClr val="accent2"/>
                </a:solidFill>
              </a:rPr>
              <a:t> </a:t>
            </a:r>
          </a:p>
          <a:p>
            <a:pPr marL="1524000" lvl="2" indent="-609600">
              <a:lnSpc>
                <a:spcPct val="80000"/>
              </a:lnSpc>
            </a:pPr>
            <a:endParaRPr lang="en-US" sz="1800" smtClean="0">
              <a:solidFill>
                <a:schemeClr val="accent2"/>
              </a:solidFill>
            </a:endParaRPr>
          </a:p>
          <a:p>
            <a:pPr marL="1524000" lvl="2" indent="-609600">
              <a:lnSpc>
                <a:spcPct val="80000"/>
              </a:lnSpc>
            </a:pPr>
            <a:endParaRPr lang="en-US" sz="1800" smtClean="0">
              <a:solidFill>
                <a:schemeClr val="accent2"/>
              </a:solidFill>
            </a:endParaRPr>
          </a:p>
          <a:p>
            <a:pPr marL="812800" indent="-812800">
              <a:lnSpc>
                <a:spcPct val="80000"/>
              </a:lnSpc>
              <a:buFontTx/>
              <a:buNone/>
            </a:pPr>
            <a:endParaRPr lang="en-US" sz="240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u="sng" smtClean="0"/>
              <a:t>Discuss New Research Projects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Development of a Computer based Equipment Replacement Process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E583A7-1CED-43A9-BA0D-A27D7733D954}" type="slidenum">
              <a:rPr lang="en-US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E3924A-163D-4EB3-8BB8-7F247A210102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smtClean="0"/>
              <a:t>Oversight Panel Meeting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en-US" sz="2400" smtClean="0"/>
              <a:t>Review EMTSP Budget and Work Plan</a:t>
            </a:r>
          </a:p>
          <a:p>
            <a:pPr marL="609600" indent="-609600">
              <a:lnSpc>
                <a:spcPct val="80000"/>
              </a:lnSpc>
            </a:pPr>
            <a:r>
              <a:rPr lang="en-US" sz="2400" smtClean="0"/>
              <a:t>Review Accomplishments</a:t>
            </a:r>
          </a:p>
          <a:p>
            <a:pPr marL="609600" indent="-609600">
              <a:lnSpc>
                <a:spcPct val="80000"/>
              </a:lnSpc>
            </a:pPr>
            <a:r>
              <a:rPr lang="en-US" sz="2400" smtClean="0"/>
              <a:t>Regional Partnerships Update</a:t>
            </a:r>
          </a:p>
          <a:p>
            <a:pPr marL="990600" lvl="1" indent="-533400">
              <a:lnSpc>
                <a:spcPct val="80000"/>
              </a:lnSpc>
            </a:pPr>
            <a:r>
              <a:rPr lang="en-US" sz="2000" smtClean="0"/>
              <a:t>Joint NE &amp; MW Equipment Meeting, Kansas City, Kansas</a:t>
            </a:r>
          </a:p>
          <a:p>
            <a:pPr marL="990600" lvl="1" indent="-533400">
              <a:lnSpc>
                <a:spcPct val="80000"/>
              </a:lnSpc>
            </a:pPr>
            <a:r>
              <a:rPr lang="en-US" sz="2000" smtClean="0"/>
              <a:t>Western States Highway Equipment Managers Association in Seattle, Washington</a:t>
            </a:r>
          </a:p>
          <a:p>
            <a:pPr marL="990600" lvl="1" indent="-533400">
              <a:lnSpc>
                <a:spcPct val="80000"/>
              </a:lnSpc>
            </a:pPr>
            <a:r>
              <a:rPr lang="en-US" sz="2000" smtClean="0"/>
              <a:t>Southeastern States Equipment Managers Conference, Morgantown, West Virginia</a:t>
            </a:r>
          </a:p>
          <a:p>
            <a:pPr marL="609600" indent="-609600">
              <a:lnSpc>
                <a:spcPct val="80000"/>
              </a:lnSpc>
            </a:pPr>
            <a:r>
              <a:rPr lang="en-US" sz="2400" smtClean="0"/>
              <a:t>Retired Panel Member Replacement</a:t>
            </a:r>
          </a:p>
          <a:p>
            <a:pPr marL="609600" indent="-609600">
              <a:lnSpc>
                <a:spcPct val="80000"/>
              </a:lnSpc>
            </a:pPr>
            <a:r>
              <a:rPr lang="en-US" sz="2400" smtClean="0"/>
              <a:t>EMTSP Strategic Plan</a:t>
            </a:r>
          </a:p>
          <a:p>
            <a:pPr marL="990600" lvl="1" indent="-533400">
              <a:lnSpc>
                <a:spcPct val="80000"/>
              </a:lnSpc>
            </a:pPr>
            <a:r>
              <a:rPr lang="en-US" sz="2000" smtClean="0"/>
              <a:t>Review for Currency and Relevance</a:t>
            </a:r>
          </a:p>
          <a:p>
            <a:pPr marL="990600" lvl="1" indent="-533400">
              <a:lnSpc>
                <a:spcPct val="80000"/>
              </a:lnSpc>
            </a:pPr>
            <a:r>
              <a:rPr lang="en-US" sz="2000" smtClean="0"/>
              <a:t>Review and Update Action Items</a:t>
            </a:r>
          </a:p>
          <a:p>
            <a:pPr marL="609600" indent="-609600">
              <a:lnSpc>
                <a:spcPct val="80000"/>
              </a:lnSpc>
            </a:pPr>
            <a:r>
              <a:rPr lang="en-US" sz="2400" smtClean="0"/>
              <a:t>Website Enhancements</a:t>
            </a:r>
          </a:p>
        </p:txBody>
      </p:sp>
      <p:pic>
        <p:nvPicPr>
          <p:cNvPr id="1639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0" y="5470525"/>
            <a:ext cx="1828800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D04CAA-08F2-4144-96A7-EDF9ECE2F85A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TWG Members</a:t>
            </a:r>
            <a:endParaRPr lang="en-US" b="1" smtClean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181600"/>
          </a:xfrm>
        </p:spPr>
        <p:txBody>
          <a:bodyPr/>
          <a:lstStyle/>
          <a:p>
            <a:pPr marL="609600" indent="-609600">
              <a:spcBef>
                <a:spcPct val="50000"/>
              </a:spcBef>
            </a:pPr>
            <a:r>
              <a:rPr lang="en-US" sz="2800" smtClean="0">
                <a:solidFill>
                  <a:schemeClr val="accent2"/>
                </a:solidFill>
              </a:rPr>
              <a:t>Chair: Erle Potter, Virginia DOT</a:t>
            </a:r>
          </a:p>
          <a:p>
            <a:pPr marL="609600" indent="-609600">
              <a:spcBef>
                <a:spcPct val="50000"/>
              </a:spcBef>
            </a:pPr>
            <a:r>
              <a:rPr lang="en-US" sz="2800" smtClean="0">
                <a:solidFill>
                  <a:schemeClr val="accent2"/>
                </a:solidFill>
              </a:rPr>
              <a:t>Vice Chair: Steve McCarthy, UDOT</a:t>
            </a:r>
          </a:p>
          <a:p>
            <a:pPr marL="990600" lvl="1" indent="-533400">
              <a:spcBef>
                <a:spcPct val="50000"/>
              </a:spcBef>
            </a:pPr>
            <a:r>
              <a:rPr lang="en-US" sz="2400" smtClean="0">
                <a:solidFill>
                  <a:srgbClr val="FF6600"/>
                </a:solidFill>
              </a:rPr>
              <a:t>(Environmental and Research)</a:t>
            </a:r>
          </a:p>
          <a:p>
            <a:pPr marL="609600" indent="-609600">
              <a:spcBef>
                <a:spcPct val="50000"/>
              </a:spcBef>
            </a:pPr>
            <a:r>
              <a:rPr lang="en-US" sz="2800" smtClean="0">
                <a:solidFill>
                  <a:schemeClr val="accent2"/>
                </a:solidFill>
              </a:rPr>
              <a:t>Vice Chair: Ron Pruitt, ALDOT</a:t>
            </a:r>
          </a:p>
          <a:p>
            <a:pPr marL="990600" lvl="1" indent="-533400">
              <a:spcBef>
                <a:spcPct val="50000"/>
              </a:spcBef>
            </a:pPr>
            <a:r>
              <a:rPr lang="en-US" sz="2400" smtClean="0">
                <a:solidFill>
                  <a:srgbClr val="FF6600"/>
                </a:solidFill>
              </a:rPr>
              <a:t>(Performance Management and Workforce Development)</a:t>
            </a:r>
          </a:p>
          <a:p>
            <a:pPr marL="609600" indent="-609600">
              <a:spcBef>
                <a:spcPct val="50000"/>
              </a:spcBef>
            </a:pPr>
            <a:r>
              <a:rPr lang="en-US" sz="2800" smtClean="0">
                <a:solidFill>
                  <a:schemeClr val="accent2"/>
                </a:solidFill>
              </a:rPr>
              <a:t>FHWA Liaison:	</a:t>
            </a:r>
            <a:r>
              <a:rPr lang="fr-FR" sz="2800" smtClean="0">
                <a:solidFill>
                  <a:schemeClr val="accent2"/>
                </a:solidFill>
              </a:rPr>
              <a:t>Jim Stevenson, FHWA-OK</a:t>
            </a:r>
          </a:p>
          <a:p>
            <a:pPr marL="609600" indent="-609600">
              <a:spcBef>
                <a:spcPct val="50000"/>
              </a:spcBef>
            </a:pPr>
            <a:r>
              <a:rPr lang="en-US" sz="2800" smtClean="0">
                <a:solidFill>
                  <a:schemeClr val="accent2"/>
                </a:solidFill>
              </a:rPr>
              <a:t>25 Attendees</a:t>
            </a:r>
          </a:p>
          <a:p>
            <a:pPr marL="609600" indent="-609600">
              <a:spcBef>
                <a:spcPct val="50000"/>
              </a:spcBef>
              <a:buFontTx/>
              <a:buNone/>
            </a:pPr>
            <a:endParaRPr lang="en-US" sz="280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smtClean="0"/>
              <a:t>New or Updated Publications</a:t>
            </a:r>
          </a:p>
        </p:txBody>
      </p:sp>
      <p:sp>
        <p:nvSpPr>
          <p:cNvPr id="7171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smtClean="0"/>
              <a:t>2011 AASHTO Equipment Reference Book</a:t>
            </a:r>
          </a:p>
          <a:p>
            <a:endParaRPr lang="en-US" smtClean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B9EABF-7EE3-4CAD-A831-F4517B964EDD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7174" name="Rectangle 5"/>
          <p:cNvSpPr>
            <a:spLocks noChangeArrowheads="1"/>
          </p:cNvSpPr>
          <p:nvPr/>
        </p:nvSpPr>
        <p:spPr bwMode="auto">
          <a:xfrm>
            <a:off x="762000" y="1476375"/>
            <a:ext cx="18415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u="sng" smtClean="0"/>
              <a:t>Review Completed Research Projects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812800" indent="-812800">
              <a:lnSpc>
                <a:spcPct val="80000"/>
              </a:lnSpc>
              <a:buFontTx/>
              <a:buNone/>
            </a:pPr>
            <a:r>
              <a:rPr lang="en-US" sz="2000" b="1" smtClean="0">
                <a:solidFill>
                  <a:schemeClr val="accent2"/>
                </a:solidFill>
              </a:rPr>
              <a:t>NCHRP Project 13-03A, Decision Making for Outsourcing</a:t>
            </a:r>
          </a:p>
          <a:p>
            <a:pPr marL="812800" indent="-812800">
              <a:lnSpc>
                <a:spcPct val="80000"/>
              </a:lnSpc>
              <a:buFontTx/>
              <a:buNone/>
            </a:pPr>
            <a:r>
              <a:rPr lang="en-US" sz="2000" b="1" smtClean="0">
                <a:solidFill>
                  <a:schemeClr val="accent2"/>
                </a:solidFill>
              </a:rPr>
              <a:t>and Privatization of Vehicle and Equipment Fleet</a:t>
            </a:r>
          </a:p>
          <a:p>
            <a:pPr marL="812800" indent="-812800">
              <a:lnSpc>
                <a:spcPct val="80000"/>
              </a:lnSpc>
              <a:buFontTx/>
              <a:buNone/>
            </a:pPr>
            <a:r>
              <a:rPr lang="en-US" sz="2000" b="1" smtClean="0">
                <a:solidFill>
                  <a:schemeClr val="accent2"/>
                </a:solidFill>
              </a:rPr>
              <a:t>Maintenance (originally 13-03)</a:t>
            </a:r>
          </a:p>
          <a:p>
            <a:pPr marL="1168400" lvl="1" indent="-711200">
              <a:lnSpc>
                <a:spcPct val="80000"/>
              </a:lnSpc>
            </a:pPr>
            <a:endParaRPr lang="en-US" sz="2000" b="1" smtClean="0"/>
          </a:p>
          <a:p>
            <a:pPr marL="812800" indent="-812800">
              <a:lnSpc>
                <a:spcPct val="80000"/>
              </a:lnSpc>
              <a:buFontTx/>
              <a:buNone/>
            </a:pPr>
            <a:endParaRPr lang="en-US" sz="1800" smtClean="0">
              <a:solidFill>
                <a:schemeClr val="accent2"/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CD6A0B-4C66-4026-B722-6D213E9EF171}" type="slidenum">
              <a:rPr lang="en-US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ED1F90-C97F-4885-AC62-9C9EF9ED8EC6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8229600" cy="1143000"/>
          </a:xfrm>
        </p:spPr>
        <p:txBody>
          <a:bodyPr/>
          <a:lstStyle/>
          <a:p>
            <a:r>
              <a:rPr lang="en-US" sz="3200" b="1" u="sng" smtClean="0"/>
              <a:t>Review Current Research Projects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953000"/>
          </a:xfrm>
        </p:spPr>
        <p:txBody>
          <a:bodyPr/>
          <a:lstStyle/>
          <a:p>
            <a:pPr marL="812800" indent="-812800">
              <a:buFontTx/>
              <a:buNone/>
            </a:pPr>
            <a:r>
              <a:rPr lang="en-US" sz="2400" b="1" smtClean="0">
                <a:solidFill>
                  <a:schemeClr val="accent2"/>
                </a:solidFill>
              </a:rPr>
              <a:t>NCHRP Project 20-7 –Task 309</a:t>
            </a:r>
            <a:r>
              <a:rPr lang="en-US" sz="2400" smtClean="0">
                <a:solidFill>
                  <a:schemeClr val="accent2"/>
                </a:solidFill>
              </a:rPr>
              <a:t>:</a:t>
            </a:r>
          </a:p>
          <a:p>
            <a:pPr marL="812800" indent="-812800">
              <a:buFontTx/>
              <a:buNone/>
            </a:pPr>
            <a:r>
              <a:rPr lang="en-US" sz="2400" smtClean="0">
                <a:solidFill>
                  <a:schemeClr val="accent2"/>
                </a:solidFill>
              </a:rPr>
              <a:t>	Challenges and Opportunities: A Strategic Plan for Equipment Management Research</a:t>
            </a:r>
          </a:p>
          <a:p>
            <a:pPr marL="1524000" lvl="2" indent="-609600"/>
            <a:r>
              <a:rPr lang="en-US" smtClean="0">
                <a:solidFill>
                  <a:schemeClr val="accent2"/>
                </a:solidFill>
              </a:rPr>
              <a:t>9 topics, approximately 5 research problem statements could result</a:t>
            </a:r>
          </a:p>
          <a:p>
            <a:pPr marL="1524000" lvl="2" indent="-609600"/>
            <a:r>
              <a:rPr lang="en-US" smtClean="0">
                <a:solidFill>
                  <a:schemeClr val="accent2"/>
                </a:solidFill>
              </a:rPr>
              <a:t>Consultant is preparing the final report of the workshop deliberations and findings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4B51DE-649A-496E-A39B-63AEA13ED1BC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800600"/>
          </a:xfrm>
        </p:spPr>
        <p:txBody>
          <a:bodyPr/>
          <a:lstStyle/>
          <a:p>
            <a:pPr marL="812800" indent="-812800">
              <a:lnSpc>
                <a:spcPct val="90000"/>
              </a:lnSpc>
            </a:pPr>
            <a:r>
              <a:rPr lang="en-US" sz="2800" b="1" smtClean="0">
                <a:solidFill>
                  <a:schemeClr val="accent2"/>
                </a:solidFill>
              </a:rPr>
              <a:t>2</a:t>
            </a:r>
            <a:r>
              <a:rPr lang="en-US" sz="2800" b="1" baseline="30000" smtClean="0">
                <a:solidFill>
                  <a:schemeClr val="accent2"/>
                </a:solidFill>
              </a:rPr>
              <a:t>nd</a:t>
            </a:r>
            <a:r>
              <a:rPr lang="en-US" sz="2800" b="1" smtClean="0">
                <a:solidFill>
                  <a:schemeClr val="accent2"/>
                </a:solidFill>
              </a:rPr>
              <a:t> year of the Equipment Management Technical Services Program (EMTSP)</a:t>
            </a:r>
          </a:p>
          <a:p>
            <a:pPr marL="1524000" lvl="2" indent="-609600">
              <a:lnSpc>
                <a:spcPct val="90000"/>
              </a:lnSpc>
            </a:pPr>
            <a:r>
              <a:rPr lang="en-US" sz="2000" b="1" smtClean="0">
                <a:solidFill>
                  <a:schemeClr val="accent2"/>
                </a:solidFill>
              </a:rPr>
              <a:t>Research Proposal to help accelerate the delivery of action items included the EMTSP Strategic Plan (More later on NCHRP  Project 20-07/ Task 309)</a:t>
            </a:r>
          </a:p>
          <a:p>
            <a:pPr marL="1524000" lvl="2" indent="-609600">
              <a:lnSpc>
                <a:spcPct val="90000"/>
              </a:lnSpc>
            </a:pPr>
            <a:r>
              <a:rPr lang="en-US" sz="2000" b="1" smtClean="0">
                <a:solidFill>
                  <a:schemeClr val="accent2"/>
                </a:solidFill>
              </a:rPr>
              <a:t>2010 Northeast/Midwest Joint Equipment Management Meeting – Pittsburgh</a:t>
            </a:r>
          </a:p>
          <a:p>
            <a:pPr marL="1524000" lvl="2" indent="-609600">
              <a:lnSpc>
                <a:spcPct val="90000"/>
              </a:lnSpc>
            </a:pPr>
            <a:r>
              <a:rPr lang="en-US" sz="2000" b="1" smtClean="0">
                <a:solidFill>
                  <a:schemeClr val="accent2"/>
                </a:solidFill>
              </a:rPr>
              <a:t>Scheduled 2011 Northeast &amp; Midwestern Equipment Management Joint Meeting, Kansas City, KS </a:t>
            </a:r>
          </a:p>
          <a:p>
            <a:pPr marL="1524000" lvl="2" indent="-609600">
              <a:lnSpc>
                <a:spcPct val="90000"/>
              </a:lnSpc>
            </a:pPr>
            <a:r>
              <a:rPr lang="en-US" sz="2000" b="1" smtClean="0">
                <a:solidFill>
                  <a:schemeClr val="accent2"/>
                </a:solidFill>
              </a:rPr>
              <a:t>Scheduled 2011 Western States Highway Equipment Managers Association (WSHEMA) 2011 Conference, Seattle, WA</a:t>
            </a:r>
          </a:p>
          <a:p>
            <a:pPr marL="1524000" lvl="2" indent="-609600">
              <a:lnSpc>
                <a:spcPct val="90000"/>
              </a:lnSpc>
            </a:pPr>
            <a:r>
              <a:rPr lang="en-US" sz="2000" b="1" smtClean="0">
                <a:solidFill>
                  <a:schemeClr val="accent2"/>
                </a:solidFill>
              </a:rPr>
              <a:t>Working with Southeastern States Equipment Managers Conference (SSEMC) to join EMTSP as a regional partnership</a:t>
            </a:r>
          </a:p>
        </p:txBody>
      </p:sp>
      <p:sp>
        <p:nvSpPr>
          <p:cNvPr id="1024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u="sng" smtClean="0"/>
              <a:t>Completed Activities for the Past Year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1649F4-A66E-4B0A-88BE-D48E9DB29C67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800600"/>
          </a:xfrm>
        </p:spPr>
        <p:txBody>
          <a:bodyPr/>
          <a:lstStyle/>
          <a:p>
            <a:pPr marL="1168400" lvl="1" indent="-711200">
              <a:lnSpc>
                <a:spcPct val="80000"/>
              </a:lnSpc>
              <a:buFontTx/>
              <a:buChar char="•"/>
            </a:pPr>
            <a:r>
              <a:rPr lang="en-US" sz="2000" b="1" smtClean="0">
                <a:solidFill>
                  <a:schemeClr val="accent2"/>
                </a:solidFill>
              </a:rPr>
              <a:t>Resolution to Officially Change Name from AETO to EMTSP</a:t>
            </a:r>
          </a:p>
          <a:p>
            <a:pPr marL="1168400" lvl="1" indent="-711200">
              <a:lnSpc>
                <a:spcPct val="80000"/>
              </a:lnSpc>
              <a:buFontTx/>
              <a:buChar char="•"/>
            </a:pPr>
            <a:r>
              <a:rPr lang="en-US" sz="2000" b="1" smtClean="0">
                <a:solidFill>
                  <a:schemeClr val="accent2"/>
                </a:solidFill>
              </a:rPr>
              <a:t>Collaborating with TRB Committee AHD60 to schedule national joint TRB/EMTSP Equipment Management Workshop in Mobile AL, June 24-28, 2012</a:t>
            </a:r>
          </a:p>
          <a:p>
            <a:pPr marL="1168400" lvl="1" indent="-711200">
              <a:lnSpc>
                <a:spcPct val="80000"/>
              </a:lnSpc>
              <a:buFontTx/>
              <a:buChar char="•"/>
            </a:pPr>
            <a:r>
              <a:rPr lang="en-US" sz="2000" b="1" smtClean="0">
                <a:solidFill>
                  <a:schemeClr val="accent2"/>
                </a:solidFill>
              </a:rPr>
              <a:t>Collaborating again with Safety &amp; Reliability TWG – Joint General session presentation on AVL/GPS/Telematics Expert Panel</a:t>
            </a:r>
          </a:p>
          <a:p>
            <a:pPr marL="1168400" lvl="1" indent="-711200">
              <a:lnSpc>
                <a:spcPct val="80000"/>
              </a:lnSpc>
              <a:buFontTx/>
              <a:buChar char="•"/>
            </a:pPr>
            <a:r>
              <a:rPr lang="en-US" sz="2000" b="1" smtClean="0">
                <a:solidFill>
                  <a:schemeClr val="accent2"/>
                </a:solidFill>
              </a:rPr>
              <a:t>EMTSP Strategic Plan, assigned responsibilities for each task.</a:t>
            </a:r>
          </a:p>
          <a:p>
            <a:pPr marL="1168400" lvl="1" indent="-711200">
              <a:lnSpc>
                <a:spcPct val="80000"/>
              </a:lnSpc>
              <a:buFontTx/>
              <a:buChar char="•"/>
            </a:pPr>
            <a:r>
              <a:rPr lang="en-US" sz="2000" b="1" smtClean="0">
                <a:solidFill>
                  <a:schemeClr val="accent2"/>
                </a:solidFill>
              </a:rPr>
              <a:t>Clear Roads Meeting on Plug &amp; Play Technology in Winter Maintenance</a:t>
            </a:r>
          </a:p>
          <a:p>
            <a:pPr marL="1524000" lvl="2" indent="-609600">
              <a:lnSpc>
                <a:spcPct val="80000"/>
              </a:lnSpc>
              <a:buFont typeface="Arial" pitchFamily="34" charset="0"/>
              <a:buChar char="-"/>
            </a:pPr>
            <a:r>
              <a:rPr lang="en-US" sz="1800" b="1" smtClean="0">
                <a:solidFill>
                  <a:schemeClr val="accent2"/>
                </a:solidFill>
              </a:rPr>
              <a:t>The current specification, developed for Clear Roads is a good start, but the minimum requirements and standards for the final specification needs to be further refined.</a:t>
            </a:r>
          </a:p>
          <a:p>
            <a:pPr marL="1524000" lvl="2" indent="-609600">
              <a:lnSpc>
                <a:spcPct val="80000"/>
              </a:lnSpc>
              <a:buFont typeface="Arial" pitchFamily="34" charset="0"/>
              <a:buChar char="-"/>
            </a:pPr>
            <a:r>
              <a:rPr lang="en-US" sz="1800" b="1" smtClean="0">
                <a:solidFill>
                  <a:schemeClr val="accent2"/>
                </a:solidFill>
              </a:rPr>
              <a:t>Group 2 – Truck Component (CANbus) - Tim Peters, Erle Potter, John Scharfbillig - develop standards for connections between AVL systems and spreaders.</a:t>
            </a:r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u="sng" smtClean="0"/>
              <a:t>Completed Activities for the Past Year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E1E604-4F77-4814-97B2-FC10230D0D18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smtClean="0"/>
              <a:t>New Business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876800"/>
          </a:xfrm>
        </p:spPr>
        <p:txBody>
          <a:bodyPr/>
          <a:lstStyle/>
          <a:p>
            <a:pPr marL="812800" indent="-812800" algn="ctr">
              <a:lnSpc>
                <a:spcPct val="80000"/>
              </a:lnSpc>
              <a:buFontTx/>
              <a:buNone/>
            </a:pPr>
            <a:endParaRPr lang="en-US" sz="1800" b="1" dirty="0" smtClean="0">
              <a:solidFill>
                <a:schemeClr val="accent2"/>
              </a:solidFill>
            </a:endParaRPr>
          </a:p>
          <a:p>
            <a:pPr marL="812800" indent="-812800">
              <a:lnSpc>
                <a:spcPct val="80000"/>
              </a:lnSpc>
              <a:spcBef>
                <a:spcPct val="35000"/>
              </a:spcBef>
            </a:pPr>
            <a:r>
              <a:rPr lang="en-US" sz="2400" b="1" smtClean="0">
                <a:solidFill>
                  <a:schemeClr val="accent2"/>
                </a:solidFill>
              </a:rPr>
              <a:t>Request </a:t>
            </a:r>
            <a:r>
              <a:rPr lang="en-US" sz="2400" b="1" dirty="0" smtClean="0">
                <a:solidFill>
                  <a:schemeClr val="accent2"/>
                </a:solidFill>
              </a:rPr>
              <a:t>for AASHTO to publish NCHRP Report 692 results as an official AASHTO guide.</a:t>
            </a:r>
          </a:p>
          <a:p>
            <a:pPr marL="812800" indent="-812800">
              <a:lnSpc>
                <a:spcPct val="80000"/>
              </a:lnSpc>
              <a:spcBef>
                <a:spcPct val="35000"/>
              </a:spcBef>
            </a:pPr>
            <a:r>
              <a:rPr lang="en-US" sz="2400" b="1" dirty="0" smtClean="0">
                <a:solidFill>
                  <a:schemeClr val="accent2"/>
                </a:solidFill>
              </a:rPr>
              <a:t>Obtain consensus from TWG to present resolution to SCOM</a:t>
            </a:r>
          </a:p>
          <a:p>
            <a:pPr marL="812800" indent="-812800">
              <a:lnSpc>
                <a:spcPct val="80000"/>
              </a:lnSpc>
              <a:spcBef>
                <a:spcPct val="35000"/>
              </a:spcBef>
            </a:pPr>
            <a:r>
              <a:rPr lang="en-US" sz="2400" b="1" dirty="0" smtClean="0">
                <a:solidFill>
                  <a:schemeClr val="accent2"/>
                </a:solidFill>
              </a:rPr>
              <a:t>If SCOM approves, send ballot to SCOH and BOD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C03F0D-2DB1-4DFA-8DC7-1228E5700EB5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u="sng" smtClean="0"/>
              <a:t>Activities for the Coming Year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525963"/>
          </a:xfrm>
        </p:spPr>
        <p:txBody>
          <a:bodyPr/>
          <a:lstStyle/>
          <a:p>
            <a:pPr marL="812800" indent="-812800">
              <a:lnSpc>
                <a:spcPct val="90000"/>
              </a:lnSpc>
            </a:pPr>
            <a:r>
              <a:rPr lang="en-US" sz="2400" smtClean="0">
                <a:solidFill>
                  <a:schemeClr val="accent2"/>
                </a:solidFill>
              </a:rPr>
              <a:t>Produce and distribute next year’s AASHTO Equipment Reference Book.</a:t>
            </a:r>
          </a:p>
          <a:p>
            <a:pPr marL="812800" indent="-812800">
              <a:lnSpc>
                <a:spcPct val="90000"/>
              </a:lnSpc>
            </a:pPr>
            <a:r>
              <a:rPr lang="en-US" sz="2400" smtClean="0">
                <a:solidFill>
                  <a:schemeClr val="accent2"/>
                </a:solidFill>
              </a:rPr>
              <a:t>Implement findings from final report of the workshop and Research Project 20-07/Task 309</a:t>
            </a:r>
          </a:p>
          <a:p>
            <a:pPr marL="812800" indent="-812800">
              <a:lnSpc>
                <a:spcPct val="90000"/>
              </a:lnSpc>
            </a:pPr>
            <a:r>
              <a:rPr lang="en-US" sz="2400" smtClean="0">
                <a:solidFill>
                  <a:schemeClr val="accent2"/>
                </a:solidFill>
              </a:rPr>
              <a:t>Follow through on publishing the results of NCHRP Project 13-03A as an AASHTO guide, if consensus is reached</a:t>
            </a:r>
          </a:p>
          <a:p>
            <a:pPr marL="812800" indent="-812800">
              <a:lnSpc>
                <a:spcPct val="90000"/>
              </a:lnSpc>
            </a:pPr>
            <a:r>
              <a:rPr lang="en-US" sz="2400" smtClean="0">
                <a:solidFill>
                  <a:schemeClr val="accent2"/>
                </a:solidFill>
              </a:rPr>
              <a:t>Continue overseeing EMTSP</a:t>
            </a:r>
          </a:p>
          <a:p>
            <a:pPr marL="1524000" lvl="2" indent="-609600">
              <a:lnSpc>
                <a:spcPct val="90000"/>
              </a:lnSpc>
              <a:buFont typeface="Arial" pitchFamily="34" charset="0"/>
              <a:buChar char="-"/>
            </a:pPr>
            <a:r>
              <a:rPr lang="en-US" sz="2000" b="1" smtClean="0">
                <a:solidFill>
                  <a:srgbClr val="FF6600"/>
                </a:solidFill>
              </a:rPr>
              <a:t>Conduct 2011 Northeast &amp; Midwestern Equipment Management Joint Meeting, Kansas City, KS</a:t>
            </a:r>
          </a:p>
          <a:p>
            <a:pPr marL="1524000" lvl="2" indent="-609600">
              <a:lnSpc>
                <a:spcPct val="90000"/>
              </a:lnSpc>
              <a:buFont typeface="Arial" pitchFamily="34" charset="0"/>
              <a:buChar char="-"/>
            </a:pPr>
            <a:r>
              <a:rPr lang="en-US" sz="2000" b="1" smtClean="0">
                <a:solidFill>
                  <a:srgbClr val="FF6600"/>
                </a:solidFill>
              </a:rPr>
              <a:t>Conduct 2011 Western States Highway Equipment Managers Association (WSHEMA) 2011 Conference, Seattle, WA</a:t>
            </a:r>
          </a:p>
          <a:p>
            <a:pPr marL="1524000" lvl="2" indent="-609600">
              <a:lnSpc>
                <a:spcPct val="90000"/>
              </a:lnSpc>
              <a:buFontTx/>
              <a:buNone/>
            </a:pPr>
            <a:endParaRPr lang="en-US" sz="2000" b="1" smtClean="0">
              <a:solidFill>
                <a:schemeClr val="accent2"/>
              </a:solidFill>
            </a:endParaRPr>
          </a:p>
          <a:p>
            <a:pPr marL="1168400" lvl="1" indent="-711200">
              <a:lnSpc>
                <a:spcPct val="90000"/>
              </a:lnSpc>
            </a:pPr>
            <a:endParaRPr lang="en-US" sz="200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Category xmlns="e8eb5019-da87-4cd9-99a5-488574942f80" xsi:nil="true"/>
    <g7l2 xmlns="e8eb5019-da87-4cd9-99a5-488574942f80" xsi:nil="true"/>
    <vhqt xmlns="e8eb5019-da87-4cd9-99a5-488574942f80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476E7FDD431B146B85EB3EEB0B8D9CA" ma:contentTypeVersion="7" ma:contentTypeDescription="Create a new document." ma:contentTypeScope="" ma:versionID="1d85c623baed4dacc7d495e7e02010c8">
  <xsd:schema xmlns:xsd="http://www.w3.org/2001/XMLSchema" xmlns:xs="http://www.w3.org/2001/XMLSchema" xmlns:p="http://schemas.microsoft.com/office/2006/metadata/properties" xmlns:ns1="http://schemas.microsoft.com/sharepoint/v3" xmlns:ns2="e8eb5019-da87-4cd9-99a5-488574942f80" xmlns:ns3="9c16dc54-5a24-4afd-a61c-664ec7eab416" targetNamespace="http://schemas.microsoft.com/office/2006/metadata/properties" ma:root="true" ma:fieldsID="c6ef15f7a647deeac9119a0f780903b1" ns1:_="" ns2:_="" ns3:_="">
    <xsd:import namespace="http://schemas.microsoft.com/sharepoint/v3"/>
    <xsd:import namespace="e8eb5019-da87-4cd9-99a5-488574942f80"/>
    <xsd:import namespace="9c16dc54-5a24-4afd-a61c-664ec7eab416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Category" minOccurs="0"/>
                <xsd:element ref="ns2:vhqt" minOccurs="0"/>
                <xsd:element ref="ns2:g7l2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4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5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8eb5019-da87-4cd9-99a5-488574942f80" elementFormDefault="qualified">
    <xsd:import namespace="http://schemas.microsoft.com/office/2006/documentManagement/types"/>
    <xsd:import namespace="http://schemas.microsoft.com/office/infopath/2007/PartnerControls"/>
    <xsd:element name="Category" ma:index="6" nillable="true" ma:displayName="Category" ma:format="Dropdown" ma:internalName="Category" ma:readOnly="false">
      <xsd:simpleType>
        <xsd:restriction base="dms:Choice">
          <xsd:enumeration value="AASHTO Presentations"/>
          <xsd:enumeration value="Annual Reports"/>
          <xsd:enumeration value="Condition of Pavement"/>
          <xsd:enumeration value="District Support Maps"/>
          <xsd:enumeration value="Maintenance Facilities"/>
          <xsd:enumeration value="Pavement Operations"/>
          <xsd:enumeration value="Pesticide"/>
          <xsd:enumeration value="Snow and Ice Maps"/>
          <xsd:enumeration value="Trek"/>
          <xsd:enumeration value="District MRP"/>
        </xsd:restriction>
      </xsd:simpleType>
    </xsd:element>
    <xsd:element name="vhqt" ma:index="11" nillable="true" ma:displayName="MRP FY" ma:internalName="vhqt">
      <xsd:simpleType>
        <xsd:restriction base="dms:Text">
          <xsd:maxLength value="255"/>
        </xsd:restriction>
      </xsd:simpleType>
    </xsd:element>
    <xsd:element name="g7l2" ma:index="12" nillable="true" ma:displayName="Text" ma:internalName="g7l2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16dc54-5a24-4afd-a61c-664ec7eab416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7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6E27704-42A8-4AA5-8EEF-6D506E853EA1}"/>
</file>

<file path=customXml/itemProps2.xml><?xml version="1.0" encoding="utf-8"?>
<ds:datastoreItem xmlns:ds="http://schemas.openxmlformats.org/officeDocument/2006/customXml" ds:itemID="{8034054F-7470-424E-A575-78963F9C836F}"/>
</file>

<file path=customXml/itemProps3.xml><?xml version="1.0" encoding="utf-8"?>
<ds:datastoreItem xmlns:ds="http://schemas.openxmlformats.org/officeDocument/2006/customXml" ds:itemID="{B4167554-19EF-4804-83A4-6A37A2E5F232}"/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608</Words>
  <Application>Microsoft Office PowerPoint</Application>
  <PresentationFormat>On-screen Show (4:3)</PresentationFormat>
  <Paragraphs>81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Slide 1</vt:lpstr>
      <vt:lpstr>TWG Members</vt:lpstr>
      <vt:lpstr>New or Updated Publications</vt:lpstr>
      <vt:lpstr>Review Completed Research Projects</vt:lpstr>
      <vt:lpstr>Review Current Research Projects</vt:lpstr>
      <vt:lpstr>Completed Activities for the Past Year</vt:lpstr>
      <vt:lpstr>Completed Activities for the Past Year</vt:lpstr>
      <vt:lpstr>New Business</vt:lpstr>
      <vt:lpstr>Activities for the Coming Year</vt:lpstr>
      <vt:lpstr>Activities for the Coming Year</vt:lpstr>
      <vt:lpstr>Discuss New Research Projects</vt:lpstr>
      <vt:lpstr>Oversight Panel Meeting</vt:lpstr>
    </vt:vector>
  </TitlesOfParts>
  <Company>NC Dept. of Transportation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Johnson, Rhonda B</dc:creator>
  <cp:lastModifiedBy>COT</cp:lastModifiedBy>
  <cp:revision>10</cp:revision>
  <dcterms:created xsi:type="dcterms:W3CDTF">2011-06-27T13:28:24Z</dcterms:created>
  <dcterms:modified xsi:type="dcterms:W3CDTF">2011-07-26T17:37:03Z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0x010100F476E7FDD431B146B85EB3EEB0B8D9CA</vt:lpwstr>
  </property>
</Properties>
</file>