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01" r:id="rId2"/>
    <p:sldId id="474" r:id="rId3"/>
    <p:sldId id="491" r:id="rId4"/>
    <p:sldId id="492" r:id="rId5"/>
    <p:sldId id="493" r:id="rId6"/>
    <p:sldId id="483" r:id="rId7"/>
    <p:sldId id="496" r:id="rId8"/>
    <p:sldId id="471" r:id="rId9"/>
    <p:sldId id="484" r:id="rId10"/>
    <p:sldId id="481" r:id="rId11"/>
    <p:sldId id="485" r:id="rId12"/>
    <p:sldId id="489" r:id="rId13"/>
    <p:sldId id="486" r:id="rId14"/>
    <p:sldId id="468" r:id="rId15"/>
    <p:sldId id="497" r:id="rId16"/>
    <p:sldId id="498" r:id="rId17"/>
    <p:sldId id="499" r:id="rId18"/>
    <p:sldId id="495" r:id="rId19"/>
    <p:sldId id="469" r:id="rId20"/>
    <p:sldId id="488" r:id="rId21"/>
    <p:sldId id="439" r:id="rId22"/>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5pPr>
    <a:lvl6pPr marL="2286000" algn="l" defTabSz="914400" rtl="0" eaLnBrk="1" latinLnBrk="0" hangingPunct="1">
      <a:defRPr sz="2400" kern="1200">
        <a:solidFill>
          <a:srgbClr val="FFFF00"/>
        </a:solidFill>
        <a:latin typeface="Times New Roman" panose="02020603050405020304" pitchFamily="18" charset="0"/>
        <a:ea typeface="+mn-ea"/>
        <a:cs typeface="+mn-cs"/>
      </a:defRPr>
    </a:lvl6pPr>
    <a:lvl7pPr marL="2743200" algn="l" defTabSz="914400" rtl="0" eaLnBrk="1" latinLnBrk="0" hangingPunct="1">
      <a:defRPr sz="2400" kern="1200">
        <a:solidFill>
          <a:srgbClr val="FFFF00"/>
        </a:solidFill>
        <a:latin typeface="Times New Roman" panose="02020603050405020304" pitchFamily="18" charset="0"/>
        <a:ea typeface="+mn-ea"/>
        <a:cs typeface="+mn-cs"/>
      </a:defRPr>
    </a:lvl7pPr>
    <a:lvl8pPr marL="3200400" algn="l" defTabSz="914400" rtl="0" eaLnBrk="1" latinLnBrk="0" hangingPunct="1">
      <a:defRPr sz="2400" kern="1200">
        <a:solidFill>
          <a:srgbClr val="FFFF00"/>
        </a:solidFill>
        <a:latin typeface="Times New Roman" panose="02020603050405020304" pitchFamily="18" charset="0"/>
        <a:ea typeface="+mn-ea"/>
        <a:cs typeface="+mn-cs"/>
      </a:defRPr>
    </a:lvl8pPr>
    <a:lvl9pPr marL="3657600" algn="l" defTabSz="914400" rtl="0" eaLnBrk="1" latinLnBrk="0" hangingPunct="1">
      <a:defRPr sz="2400" kern="1200">
        <a:solidFill>
          <a:srgbClr val="FFFF00"/>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ECFF"/>
    <a:srgbClr val="0000FF"/>
    <a:srgbClr val="FFFF00"/>
    <a:srgbClr val="FFFFFF"/>
    <a:srgbClr val="000099"/>
    <a:srgbClr val="FF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214" autoAdjust="0"/>
    <p:restoredTop sz="92950" autoAdjust="0"/>
  </p:normalViewPr>
  <p:slideViewPr>
    <p:cSldViewPr>
      <p:cViewPr>
        <p:scale>
          <a:sx n="98" d="100"/>
          <a:sy n="98" d="100"/>
        </p:scale>
        <p:origin x="960"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98" d="100"/>
          <a:sy n="98" d="100"/>
        </p:scale>
        <p:origin x="-2502" y="-96"/>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586" tIns="48293" rIns="96586" bIns="48293" numCol="1" anchor="t" anchorCtr="0" compatLnSpc="1">
            <a:prstTxWarp prst="textNoShape">
              <a:avLst/>
            </a:prstTxWarp>
          </a:bodyPr>
          <a:lstStyle>
            <a:lvl1pPr defTabSz="966486" eaLnBrk="1" hangingPunct="1">
              <a:spcBef>
                <a:spcPct val="0"/>
              </a:spcBef>
              <a:buFontTx/>
              <a:buNone/>
              <a:defRPr sz="1200">
                <a:solidFill>
                  <a:schemeClr val="tx1"/>
                </a:solidFill>
              </a:defRPr>
            </a:lvl1pPr>
          </a:lstStyle>
          <a:p>
            <a:pPr>
              <a:defRPr/>
            </a:pPr>
            <a:endParaRPr lang="en-US"/>
          </a:p>
        </p:txBody>
      </p:sp>
      <p:sp>
        <p:nvSpPr>
          <p:cNvPr id="43011"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586" tIns="48293" rIns="96586" bIns="48293" numCol="1" anchor="t" anchorCtr="0" compatLnSpc="1">
            <a:prstTxWarp prst="textNoShape">
              <a:avLst/>
            </a:prstTxWarp>
          </a:bodyPr>
          <a:lstStyle>
            <a:lvl1pPr algn="r" defTabSz="966486" eaLnBrk="1" hangingPunct="1">
              <a:spcBef>
                <a:spcPct val="0"/>
              </a:spcBef>
              <a:buFontTx/>
              <a:buNone/>
              <a:defRPr sz="1200">
                <a:solidFill>
                  <a:schemeClr val="tx1"/>
                </a:solidFill>
              </a:defRPr>
            </a:lvl1pPr>
          </a:lstStyle>
          <a:p>
            <a:pPr>
              <a:defRPr/>
            </a:pPr>
            <a:endParaRPr lang="en-US"/>
          </a:p>
        </p:txBody>
      </p:sp>
      <p:sp>
        <p:nvSpPr>
          <p:cNvPr id="43012"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586" tIns="48293" rIns="96586" bIns="48293" numCol="1" anchor="b" anchorCtr="0" compatLnSpc="1">
            <a:prstTxWarp prst="textNoShape">
              <a:avLst/>
            </a:prstTxWarp>
          </a:bodyPr>
          <a:lstStyle>
            <a:lvl1pPr defTabSz="966486" eaLnBrk="1" hangingPunct="1">
              <a:spcBef>
                <a:spcPct val="0"/>
              </a:spcBef>
              <a:buFontTx/>
              <a:buNone/>
              <a:defRPr sz="1200">
                <a:solidFill>
                  <a:schemeClr val="tx1"/>
                </a:solidFill>
              </a:defRPr>
            </a:lvl1pPr>
          </a:lstStyle>
          <a:p>
            <a:pPr>
              <a:defRPr/>
            </a:pPr>
            <a:endParaRPr lang="en-US"/>
          </a:p>
        </p:txBody>
      </p:sp>
      <p:sp>
        <p:nvSpPr>
          <p:cNvPr id="43013"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586" tIns="48293" rIns="96586" bIns="48293" numCol="1" anchor="b" anchorCtr="0" compatLnSpc="1">
            <a:prstTxWarp prst="textNoShape">
              <a:avLst/>
            </a:prstTxWarp>
          </a:bodyPr>
          <a:lstStyle>
            <a:lvl1pPr algn="r" defTabSz="966093" eaLnBrk="1" hangingPunct="1">
              <a:spcBef>
                <a:spcPct val="0"/>
              </a:spcBef>
              <a:buFontTx/>
              <a:buNone/>
              <a:defRPr sz="1200">
                <a:solidFill>
                  <a:schemeClr val="tx1"/>
                </a:solidFill>
              </a:defRPr>
            </a:lvl1pPr>
          </a:lstStyle>
          <a:p>
            <a:pPr>
              <a:defRPr/>
            </a:pPr>
            <a:fld id="{3FDC2B5B-0F22-4672-94FB-24646C504F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486" tIns="47745" rIns="95486" bIns="47745" numCol="1" anchor="t" anchorCtr="0" compatLnSpc="1">
            <a:prstTxWarp prst="textNoShape">
              <a:avLst/>
            </a:prstTxWarp>
          </a:bodyPr>
          <a:lstStyle>
            <a:lvl1pPr defTabSz="955378" eaLnBrk="1" hangingPunct="1">
              <a:spcBef>
                <a:spcPct val="0"/>
              </a:spcBef>
              <a:buFontTx/>
              <a:buNone/>
              <a:defRPr sz="1200">
                <a:solidFill>
                  <a:schemeClr val="tx1"/>
                </a:solidFill>
              </a:defRPr>
            </a:lvl1pPr>
          </a:lstStyle>
          <a:p>
            <a:pPr>
              <a:defRPr/>
            </a:pPr>
            <a:endParaRPr lang="en-US"/>
          </a:p>
        </p:txBody>
      </p:sp>
      <p:sp>
        <p:nvSpPr>
          <p:cNvPr id="8704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5486" tIns="47745" rIns="95486" bIns="47745" numCol="1" anchor="t" anchorCtr="0" compatLnSpc="1">
            <a:prstTxWarp prst="textNoShape">
              <a:avLst/>
            </a:prstTxWarp>
          </a:bodyPr>
          <a:lstStyle>
            <a:lvl1pPr algn="r" defTabSz="955378" eaLnBrk="1" hangingPunct="1">
              <a:spcBef>
                <a:spcPct val="0"/>
              </a:spcBef>
              <a:buFontTx/>
              <a:buNone/>
              <a:defRPr sz="1200">
                <a:solidFill>
                  <a:schemeClr val="tx1"/>
                </a:solidFill>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57300" y="719138"/>
            <a:ext cx="4802188" cy="3602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5"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5486" tIns="47745" rIns="95486" bIns="4774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704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5486" tIns="47745" rIns="95486" bIns="47745" numCol="1" anchor="b" anchorCtr="0" compatLnSpc="1">
            <a:prstTxWarp prst="textNoShape">
              <a:avLst/>
            </a:prstTxWarp>
          </a:bodyPr>
          <a:lstStyle>
            <a:lvl1pPr defTabSz="955378" eaLnBrk="1" hangingPunct="1">
              <a:spcBef>
                <a:spcPct val="0"/>
              </a:spcBef>
              <a:buFontTx/>
              <a:buNone/>
              <a:defRPr sz="1200">
                <a:solidFill>
                  <a:schemeClr val="tx1"/>
                </a:solidFill>
              </a:defRPr>
            </a:lvl1pPr>
          </a:lstStyle>
          <a:p>
            <a:pPr>
              <a:defRPr/>
            </a:pPr>
            <a:endParaRPr lang="en-US"/>
          </a:p>
        </p:txBody>
      </p:sp>
      <p:sp>
        <p:nvSpPr>
          <p:cNvPr id="8704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5486" tIns="47745" rIns="95486" bIns="47745" numCol="1" anchor="b" anchorCtr="0" compatLnSpc="1">
            <a:prstTxWarp prst="textNoShape">
              <a:avLst/>
            </a:prstTxWarp>
          </a:bodyPr>
          <a:lstStyle>
            <a:lvl1pPr algn="r" defTabSz="954372" eaLnBrk="1" hangingPunct="1">
              <a:spcBef>
                <a:spcPct val="0"/>
              </a:spcBef>
              <a:buFontTx/>
              <a:buNone/>
              <a:defRPr sz="1200">
                <a:solidFill>
                  <a:schemeClr val="tx1"/>
                </a:solidFill>
              </a:defRPr>
            </a:lvl1pPr>
          </a:lstStyle>
          <a:p>
            <a:pPr>
              <a:defRPr/>
            </a:pPr>
            <a:fld id="{08C0C999-8110-4885-8618-892304FD42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Times New Roman" panose="02020603050405020304" pitchFamily="18" charset="0"/>
              </a:defRPr>
            </a:lvl1pPr>
            <a:lvl2pPr marL="782638" indent="-300038" defTabSz="952500">
              <a:spcBef>
                <a:spcPct val="30000"/>
              </a:spcBef>
              <a:defRPr sz="1200">
                <a:solidFill>
                  <a:schemeClr val="tx1"/>
                </a:solidFill>
                <a:latin typeface="Times New Roman" panose="02020603050405020304" pitchFamily="18" charset="0"/>
              </a:defRPr>
            </a:lvl2pPr>
            <a:lvl3pPr marL="1204913" indent="-239713" defTabSz="952500">
              <a:spcBef>
                <a:spcPct val="30000"/>
              </a:spcBef>
              <a:defRPr sz="1200">
                <a:solidFill>
                  <a:schemeClr val="tx1"/>
                </a:solidFill>
                <a:latin typeface="Times New Roman" panose="02020603050405020304" pitchFamily="18" charset="0"/>
              </a:defRPr>
            </a:lvl3pPr>
            <a:lvl4pPr marL="1687513" indent="-239713" defTabSz="952500">
              <a:spcBef>
                <a:spcPct val="30000"/>
              </a:spcBef>
              <a:defRPr sz="1200">
                <a:solidFill>
                  <a:schemeClr val="tx1"/>
                </a:solidFill>
                <a:latin typeface="Times New Roman" panose="02020603050405020304" pitchFamily="18" charset="0"/>
              </a:defRPr>
            </a:lvl4pPr>
            <a:lvl5pPr marL="2168525" indent="-239713" defTabSz="952500">
              <a:spcBef>
                <a:spcPct val="30000"/>
              </a:spcBef>
              <a:defRPr sz="1200">
                <a:solidFill>
                  <a:schemeClr val="tx1"/>
                </a:solidFill>
                <a:latin typeface="Times New Roman" panose="02020603050405020304" pitchFamily="18" charset="0"/>
              </a:defRPr>
            </a:lvl5pPr>
            <a:lvl6pPr marL="2625725" indent="-239713" defTabSz="952500" eaLnBrk="0" fontAlgn="base" hangingPunct="0">
              <a:spcBef>
                <a:spcPct val="30000"/>
              </a:spcBef>
              <a:spcAft>
                <a:spcPct val="0"/>
              </a:spcAft>
              <a:defRPr sz="1200">
                <a:solidFill>
                  <a:schemeClr val="tx1"/>
                </a:solidFill>
                <a:latin typeface="Times New Roman" panose="02020603050405020304" pitchFamily="18" charset="0"/>
              </a:defRPr>
            </a:lvl6pPr>
            <a:lvl7pPr marL="3082925" indent="-239713" defTabSz="952500" eaLnBrk="0" fontAlgn="base" hangingPunct="0">
              <a:spcBef>
                <a:spcPct val="30000"/>
              </a:spcBef>
              <a:spcAft>
                <a:spcPct val="0"/>
              </a:spcAft>
              <a:defRPr sz="1200">
                <a:solidFill>
                  <a:schemeClr val="tx1"/>
                </a:solidFill>
                <a:latin typeface="Times New Roman" panose="02020603050405020304" pitchFamily="18" charset="0"/>
              </a:defRPr>
            </a:lvl7pPr>
            <a:lvl8pPr marL="3540125" indent="-239713" defTabSz="952500" eaLnBrk="0" fontAlgn="base" hangingPunct="0">
              <a:spcBef>
                <a:spcPct val="30000"/>
              </a:spcBef>
              <a:spcAft>
                <a:spcPct val="0"/>
              </a:spcAft>
              <a:defRPr sz="1200">
                <a:solidFill>
                  <a:schemeClr val="tx1"/>
                </a:solidFill>
                <a:latin typeface="Times New Roman" panose="02020603050405020304" pitchFamily="18" charset="0"/>
              </a:defRPr>
            </a:lvl8pPr>
            <a:lvl9pPr marL="3997325" indent="-239713" defTabSz="9525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CB219A-61AF-4944-BFC6-7DC02461F64D}" type="slidenum">
              <a:rPr lang="en-US" altLang="en-US" smtClean="0"/>
              <a:pPr>
                <a:spcBef>
                  <a:spcPct val="0"/>
                </a:spcBef>
              </a:pPr>
              <a:t>1</a:t>
            </a:fld>
            <a:endParaRPr lang="en-US" alt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Welcome, presentation for brief project overview, Q&amp;A will continue one-on-one afterward</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Cecil Avenue will be cut at the existing stream crossing and redirected to the new road (safer intersection). Reconstruction</a:t>
            </a:r>
            <a:r>
              <a:rPr lang="en-US" baseline="0" dirty="0" smtClean="0"/>
              <a:t> for the 3-lane section through the interchange will require lowering the road to accommodate the bridge.</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10</a:t>
            </a:fld>
            <a:endParaRPr lang="en-US" altLang="en-US"/>
          </a:p>
        </p:txBody>
      </p:sp>
    </p:spTree>
    <p:extLst>
      <p:ext uri="{BB962C8B-B14F-4D97-AF65-F5344CB8AC3E}">
        <p14:creationId xmlns:p14="http://schemas.microsoft.com/office/powerpoint/2010/main" val="3112226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Begins east of</a:t>
            </a:r>
            <a:r>
              <a:rPr lang="en-US" baseline="0" dirty="0" smtClean="0"/>
              <a:t> the quarry near the transformer station, </a:t>
            </a:r>
            <a:r>
              <a:rPr lang="en-US" dirty="0" smtClean="0"/>
              <a:t>2-lane with truck climbing lanes over the</a:t>
            </a:r>
            <a:r>
              <a:rPr lang="en-US" baseline="0" dirty="0" smtClean="0"/>
              <a:t> hill. Grades are about the same as the existing road. Avoids crossing the gorge area with the road, but it will still be used for excess excavation. Joins up with the cross-country alignment just west of Cecil Ave., and follows the same to and through the interchange. Review total cost, relocations, and R/W acreage.</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11</a:t>
            </a:fld>
            <a:endParaRPr lang="en-US" altLang="en-US"/>
          </a:p>
        </p:txBody>
      </p:sp>
    </p:spTree>
    <p:extLst>
      <p:ext uri="{BB962C8B-B14F-4D97-AF65-F5344CB8AC3E}">
        <p14:creationId xmlns:p14="http://schemas.microsoft.com/office/powerpoint/2010/main" val="398010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3-lane urban</a:t>
            </a:r>
            <a:r>
              <a:rPr lang="en-US" baseline="0" dirty="0" smtClean="0"/>
              <a:t> curb and gutter from the recent roadway widening reconstruction up to the interchange. Interchange would only be milling and repaving. Review total cost, relocations, and R/W acreage.</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12</a:t>
            </a:fld>
            <a:endParaRPr lang="en-US" altLang="en-US"/>
          </a:p>
        </p:txBody>
      </p:sp>
    </p:spTree>
    <p:extLst>
      <p:ext uri="{BB962C8B-B14F-4D97-AF65-F5344CB8AC3E}">
        <p14:creationId xmlns:p14="http://schemas.microsoft.com/office/powerpoint/2010/main" val="889616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Flattens the vertical hilltop crest and the horizontal S-curve. Uses</a:t>
            </a:r>
            <a:r>
              <a:rPr lang="en-US" baseline="0" dirty="0" smtClean="0"/>
              <a:t> a retaining wall to keep off the cemetery. Entrances there must be relocated away from the wall for sight distance around it. Flattens the horizontal curve at KY 182.</a:t>
            </a:r>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13</a:t>
            </a:fld>
            <a:endParaRPr lang="en-US" altLang="en-US"/>
          </a:p>
        </p:txBody>
      </p:sp>
    </p:spTree>
    <p:extLst>
      <p:ext uri="{BB962C8B-B14F-4D97-AF65-F5344CB8AC3E}">
        <p14:creationId xmlns:p14="http://schemas.microsoft.com/office/powerpoint/2010/main" val="379648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Modifies the church fellowship hall parking to reduce backing out into the roadway. Flattens the rolling grade in front of the machine shop. Keeps the 3-lanes up to the interchange. Only milling and repaving through the interchange.</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14</a:t>
            </a:fld>
            <a:endParaRPr lang="en-US" altLang="en-US"/>
          </a:p>
        </p:txBody>
      </p:sp>
    </p:spTree>
    <p:extLst>
      <p:ext uri="{BB962C8B-B14F-4D97-AF65-F5344CB8AC3E}">
        <p14:creationId xmlns:p14="http://schemas.microsoft.com/office/powerpoint/2010/main" val="760609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2-lane rural </a:t>
            </a:r>
            <a:r>
              <a:rPr lang="en-US" baseline="0" dirty="0" smtClean="0"/>
              <a:t>from the recent roadway widening reconstruction up to KY 182. Then would switch to 3-lane curb and gutter, following the previous alignment and grade. Would switch back to 2-lane rural, and reconstruct the road through the interchange (without altering the grade). Review total cost, relocations, and R/W acreage.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15</a:t>
            </a:fld>
            <a:endParaRPr lang="en-US" altLang="en-US"/>
          </a:p>
        </p:txBody>
      </p:sp>
    </p:spTree>
    <p:extLst>
      <p:ext uri="{BB962C8B-B14F-4D97-AF65-F5344CB8AC3E}">
        <p14:creationId xmlns:p14="http://schemas.microsoft.com/office/powerpoint/2010/main" val="1650169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in the previous alternative, the hilltop crest and horizontal S-curve will be flattened.</a:t>
            </a:r>
            <a:r>
              <a:rPr lang="en-US" baseline="0" dirty="0" smtClean="0"/>
              <a:t> Again a retaining wall will be constructed in front of the cemetery and the entrances relocated. Flattens the curve at KY 182.</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16</a:t>
            </a:fld>
            <a:endParaRPr lang="en-US" altLang="en-US"/>
          </a:p>
        </p:txBody>
      </p:sp>
    </p:spTree>
    <p:extLst>
      <p:ext uri="{BB962C8B-B14F-4D97-AF65-F5344CB8AC3E}">
        <p14:creationId xmlns:p14="http://schemas.microsoft.com/office/powerpoint/2010/main" val="1884263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Modifies the church fellowship hall parking to reduce backing out into the roadway. Flattens the rolling grade in front of the machine shop. Keeps the 3-lane curb and gutter up to the interchange</a:t>
            </a:r>
            <a:r>
              <a:rPr lang="en-US" baseline="0" dirty="0" smtClean="0"/>
              <a:t> then switches to 2-lane rural and reconstructs the road through the interchange.</a:t>
            </a:r>
            <a:endParaRPr lang="en-US" dirty="0" smtClean="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17</a:t>
            </a:fld>
            <a:endParaRPr lang="en-US" altLang="en-US"/>
          </a:p>
        </p:txBody>
      </p:sp>
    </p:spTree>
    <p:extLst>
      <p:ext uri="{BB962C8B-B14F-4D97-AF65-F5344CB8AC3E}">
        <p14:creationId xmlns:p14="http://schemas.microsoft.com/office/powerpoint/2010/main" val="1544612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funding</a:t>
            </a:r>
            <a:r>
              <a:rPr lang="en-US" baseline="0" dirty="0" smtClean="0"/>
              <a:t> and year from the current 6-year plan. The plan will be re-authorized in the legislative session next year. Funding amounts and years may be changed at that time.</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18</a:t>
            </a:fld>
            <a:endParaRPr lang="en-US" altLang="en-US"/>
          </a:p>
        </p:txBody>
      </p:sp>
    </p:spTree>
    <p:extLst>
      <p:ext uri="{BB962C8B-B14F-4D97-AF65-F5344CB8AC3E}">
        <p14:creationId xmlns:p14="http://schemas.microsoft.com/office/powerpoint/2010/main" val="228982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adequate funding is provided and years are not changed in the next</a:t>
            </a:r>
            <a:r>
              <a:rPr lang="en-US" baseline="0" dirty="0" smtClean="0"/>
              <a:t> legislative session</a:t>
            </a:r>
            <a:r>
              <a:rPr lang="en-US" dirty="0" smtClean="0"/>
              <a:t>, this is the tentative schedule for the project.</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19</a:t>
            </a:fld>
            <a:endParaRPr lang="en-US" altLang="en-US"/>
          </a:p>
        </p:txBody>
      </p:sp>
    </p:spTree>
    <p:extLst>
      <p:ext uri="{BB962C8B-B14F-4D97-AF65-F5344CB8AC3E}">
        <p14:creationId xmlns:p14="http://schemas.microsoft.com/office/powerpoint/2010/main" val="282412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Begins near quarry entrance, ends</a:t>
            </a:r>
            <a:r>
              <a:rPr lang="en-US" baseline="0" dirty="0" smtClean="0"/>
              <a:t> just east of the interchange. Two alternatives go cross-country between the quarry and the truck stop, two others stay on-corridor</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2</a:t>
            </a:fld>
            <a:endParaRPr lang="en-US" altLang="en-US"/>
          </a:p>
        </p:txBody>
      </p:sp>
    </p:spTree>
    <p:extLst>
      <p:ext uri="{BB962C8B-B14F-4D97-AF65-F5344CB8AC3E}">
        <p14:creationId xmlns:p14="http://schemas.microsoft.com/office/powerpoint/2010/main" val="229717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a brochure and questionnaire, and fill out and drop off before you leave. If desired, they may be taken home to be filled out and mailed back. Use the address provided and make sure they are returned by January 7</a:t>
            </a:r>
            <a:r>
              <a:rPr lang="en-US" baseline="30000" dirty="0" smtClean="0"/>
              <a:t>th</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20</a:t>
            </a:fld>
            <a:endParaRPr lang="en-US" altLang="en-US"/>
          </a:p>
        </p:txBody>
      </p:sp>
    </p:spTree>
    <p:extLst>
      <p:ext uri="{BB962C8B-B14F-4D97-AF65-F5344CB8AC3E}">
        <p14:creationId xmlns:p14="http://schemas.microsoft.com/office/powerpoint/2010/main" val="1859830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Times New Roman" panose="02020603050405020304" pitchFamily="18" charset="0"/>
              </a:defRPr>
            </a:lvl1pPr>
            <a:lvl2pPr marL="782638" indent="-300038" defTabSz="952500">
              <a:spcBef>
                <a:spcPct val="30000"/>
              </a:spcBef>
              <a:defRPr sz="1200">
                <a:solidFill>
                  <a:schemeClr val="tx1"/>
                </a:solidFill>
                <a:latin typeface="Times New Roman" panose="02020603050405020304" pitchFamily="18" charset="0"/>
              </a:defRPr>
            </a:lvl2pPr>
            <a:lvl3pPr marL="1204913" indent="-239713" defTabSz="952500">
              <a:spcBef>
                <a:spcPct val="30000"/>
              </a:spcBef>
              <a:defRPr sz="1200">
                <a:solidFill>
                  <a:schemeClr val="tx1"/>
                </a:solidFill>
                <a:latin typeface="Times New Roman" panose="02020603050405020304" pitchFamily="18" charset="0"/>
              </a:defRPr>
            </a:lvl3pPr>
            <a:lvl4pPr marL="1687513" indent="-239713" defTabSz="952500">
              <a:spcBef>
                <a:spcPct val="30000"/>
              </a:spcBef>
              <a:defRPr sz="1200">
                <a:solidFill>
                  <a:schemeClr val="tx1"/>
                </a:solidFill>
                <a:latin typeface="Times New Roman" panose="02020603050405020304" pitchFamily="18" charset="0"/>
              </a:defRPr>
            </a:lvl4pPr>
            <a:lvl5pPr marL="2168525" indent="-239713" defTabSz="952500">
              <a:spcBef>
                <a:spcPct val="30000"/>
              </a:spcBef>
              <a:defRPr sz="1200">
                <a:solidFill>
                  <a:schemeClr val="tx1"/>
                </a:solidFill>
                <a:latin typeface="Times New Roman" panose="02020603050405020304" pitchFamily="18" charset="0"/>
              </a:defRPr>
            </a:lvl5pPr>
            <a:lvl6pPr marL="2625725" indent="-239713" defTabSz="952500" eaLnBrk="0" fontAlgn="base" hangingPunct="0">
              <a:spcBef>
                <a:spcPct val="30000"/>
              </a:spcBef>
              <a:spcAft>
                <a:spcPct val="0"/>
              </a:spcAft>
              <a:defRPr sz="1200">
                <a:solidFill>
                  <a:schemeClr val="tx1"/>
                </a:solidFill>
                <a:latin typeface="Times New Roman" panose="02020603050405020304" pitchFamily="18" charset="0"/>
              </a:defRPr>
            </a:lvl6pPr>
            <a:lvl7pPr marL="3082925" indent="-239713" defTabSz="952500" eaLnBrk="0" fontAlgn="base" hangingPunct="0">
              <a:spcBef>
                <a:spcPct val="30000"/>
              </a:spcBef>
              <a:spcAft>
                <a:spcPct val="0"/>
              </a:spcAft>
              <a:defRPr sz="1200">
                <a:solidFill>
                  <a:schemeClr val="tx1"/>
                </a:solidFill>
                <a:latin typeface="Times New Roman" panose="02020603050405020304" pitchFamily="18" charset="0"/>
              </a:defRPr>
            </a:lvl7pPr>
            <a:lvl8pPr marL="3540125" indent="-239713" defTabSz="952500" eaLnBrk="0" fontAlgn="base" hangingPunct="0">
              <a:spcBef>
                <a:spcPct val="30000"/>
              </a:spcBef>
              <a:spcAft>
                <a:spcPct val="0"/>
              </a:spcAft>
              <a:defRPr sz="1200">
                <a:solidFill>
                  <a:schemeClr val="tx1"/>
                </a:solidFill>
                <a:latin typeface="Times New Roman" panose="02020603050405020304" pitchFamily="18" charset="0"/>
              </a:defRPr>
            </a:lvl8pPr>
            <a:lvl9pPr marL="3997325" indent="-239713" defTabSz="9525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63A070-FF92-4DD0-9D5A-9413BC3154BE}" type="slidenum">
              <a:rPr lang="en-US" altLang="en-US" smtClean="0"/>
              <a:pPr>
                <a:spcBef>
                  <a:spcPct val="0"/>
                </a:spcBef>
              </a:pPr>
              <a:t>21</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Thanks for attending. State and consultant staff will remain available for individual questions for the remainder of the meeting.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Existing corridor has a number of hill</a:t>
            </a:r>
            <a:r>
              <a:rPr lang="en-US" baseline="0" dirty="0" smtClean="0"/>
              <a:t> crests</a:t>
            </a:r>
            <a:r>
              <a:rPr lang="en-US" dirty="0" smtClean="0"/>
              <a:t> with limited sight distance, intersection at KY 182/Cecil</a:t>
            </a:r>
            <a:r>
              <a:rPr lang="en-US" baseline="0" dirty="0" smtClean="0"/>
              <a:t> Ave. also has limited sight distance. A high percentage of trucks use the route, and the grade over the hill is steep with no truck climbing lane. A number of residences and businesses are close to the road. The I-64 bridge clearance is lower than current recommendation for interstate bridges.</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3</a:t>
            </a:fld>
            <a:endParaRPr lang="en-US" altLang="en-US"/>
          </a:p>
        </p:txBody>
      </p:sp>
    </p:spTree>
    <p:extLst>
      <p:ext uri="{BB962C8B-B14F-4D97-AF65-F5344CB8AC3E}">
        <p14:creationId xmlns:p14="http://schemas.microsoft.com/office/powerpoint/2010/main" val="2201007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and need drives the project design. Environmental impacts (cemeteries, historic buildings and properties, waterways and wetlands, etc.) must be documented and to the maximum extent practicable, avoided</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4</a:t>
            </a:fld>
            <a:endParaRPr lang="en-US" altLang="en-US"/>
          </a:p>
        </p:txBody>
      </p:sp>
    </p:spTree>
    <p:extLst>
      <p:ext uri="{BB962C8B-B14F-4D97-AF65-F5344CB8AC3E}">
        <p14:creationId xmlns:p14="http://schemas.microsoft.com/office/powerpoint/2010/main" val="407504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6,000 vehicles per day between KY 182 and the interstate, and is expected to grow slightly.</a:t>
            </a:r>
            <a:r>
              <a:rPr lang="en-US" baseline="0" dirty="0" smtClean="0"/>
              <a:t> Significant number enter/exit at the interstate and also turn onto KY 182. A print of these is available for anyone who wants to see the details</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5</a:t>
            </a:fld>
            <a:endParaRPr lang="en-US" altLang="en-US"/>
          </a:p>
        </p:txBody>
      </p:sp>
    </p:spTree>
    <p:extLst>
      <p:ext uri="{BB962C8B-B14F-4D97-AF65-F5344CB8AC3E}">
        <p14:creationId xmlns:p14="http://schemas.microsoft.com/office/powerpoint/2010/main" val="2956033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has three designs (also referred to as Typical Sections) but all alternatives use a combination of two or more.</a:t>
            </a:r>
            <a:r>
              <a:rPr lang="en-US" baseline="0" dirty="0" smtClean="0"/>
              <a:t> Cross-country alternatives will have truck climbing lanes over the hill. All alternatives will have 3 lanes between KY 182 and the interstate. The cross-country keeps the 3</a:t>
            </a:r>
            <a:r>
              <a:rPr lang="en-US" baseline="30000" dirty="0" smtClean="0"/>
              <a:t>rd</a:t>
            </a:r>
            <a:r>
              <a:rPr lang="en-US" baseline="0" dirty="0" smtClean="0"/>
              <a:t> lane through the interchange.</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6</a:t>
            </a:fld>
            <a:endParaRPr lang="en-US" altLang="en-US"/>
          </a:p>
        </p:txBody>
      </p:sp>
    </p:spTree>
    <p:extLst>
      <p:ext uri="{BB962C8B-B14F-4D97-AF65-F5344CB8AC3E}">
        <p14:creationId xmlns:p14="http://schemas.microsoft.com/office/powerpoint/2010/main" val="2502403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 alternatives: two cross-country from the quarry to the truck stop, two on the existing corridor. All are on the existing corridor from the truck stop through the interchange.</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7</a:t>
            </a:fld>
            <a:endParaRPr lang="en-US" altLang="en-US"/>
          </a:p>
        </p:txBody>
      </p:sp>
    </p:spTree>
    <p:extLst>
      <p:ext uri="{BB962C8B-B14F-4D97-AF65-F5344CB8AC3E}">
        <p14:creationId xmlns:p14="http://schemas.microsoft.com/office/powerpoint/2010/main" val="854434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Begins at the quarry, 2-lane with truck climbing lanes over</a:t>
            </a:r>
            <a:r>
              <a:rPr lang="en-US" baseline="0" dirty="0" smtClean="0"/>
              <a:t> the hill, 3-lane from the old road connector through the interchange, ends just past the gas station. Review total cost, number of relocations, total R/W acreage.</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8</a:t>
            </a:fld>
            <a:endParaRPr lang="en-US" altLang="en-US"/>
          </a:p>
        </p:txBody>
      </p:sp>
    </p:spTree>
    <p:extLst>
      <p:ext uri="{BB962C8B-B14F-4D97-AF65-F5344CB8AC3E}">
        <p14:creationId xmlns:p14="http://schemas.microsoft.com/office/powerpoint/2010/main" val="3586105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 over the hill are not quite as steep as</a:t>
            </a:r>
            <a:r>
              <a:rPr lang="en-US" baseline="0" dirty="0" smtClean="0"/>
              <a:t> the existing road. Crosses a deep gorge area where the quarry has excavated rock. Excavation over the hill is main reason for the high construction cost of this alternative.</a:t>
            </a:r>
            <a:endParaRPr lang="en-US" dirty="0"/>
          </a:p>
        </p:txBody>
      </p:sp>
      <p:sp>
        <p:nvSpPr>
          <p:cNvPr id="4" name="Slide Number Placeholder 3"/>
          <p:cNvSpPr>
            <a:spLocks noGrp="1"/>
          </p:cNvSpPr>
          <p:nvPr>
            <p:ph type="sldNum" sz="quarter" idx="10"/>
          </p:nvPr>
        </p:nvSpPr>
        <p:spPr/>
        <p:txBody>
          <a:bodyPr/>
          <a:lstStyle/>
          <a:p>
            <a:pPr>
              <a:defRPr/>
            </a:pPr>
            <a:fld id="{08C0C999-8110-4885-8618-892304FD42DA}" type="slidenum">
              <a:rPr lang="en-US" altLang="en-US" smtClean="0"/>
              <a:pPr>
                <a:defRPr/>
              </a:pPr>
              <a:t>9</a:t>
            </a:fld>
            <a:endParaRPr lang="en-US" altLang="en-US"/>
          </a:p>
        </p:txBody>
      </p:sp>
    </p:spTree>
    <p:extLst>
      <p:ext uri="{BB962C8B-B14F-4D97-AF65-F5344CB8AC3E}">
        <p14:creationId xmlns:p14="http://schemas.microsoft.com/office/powerpoint/2010/main" val="2800028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0C613-03E8-4437-8105-C5FFC00A851D}" type="slidenum">
              <a:rPr lang="en-US" altLang="en-US"/>
              <a:pPr>
                <a:defRPr/>
              </a:pPr>
              <a:t>‹#›</a:t>
            </a:fld>
            <a:endParaRPr lang="en-US" altLang="en-US"/>
          </a:p>
        </p:txBody>
      </p:sp>
    </p:spTree>
    <p:extLst>
      <p:ext uri="{BB962C8B-B14F-4D97-AF65-F5344CB8AC3E}">
        <p14:creationId xmlns:p14="http://schemas.microsoft.com/office/powerpoint/2010/main" val="3505146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1BBBD7-192C-4C0D-9669-EBF6D0C836A8}" type="slidenum">
              <a:rPr lang="en-US" altLang="en-US"/>
              <a:pPr>
                <a:defRPr/>
              </a:pPr>
              <a:t>‹#›</a:t>
            </a:fld>
            <a:endParaRPr lang="en-US" altLang="en-US"/>
          </a:p>
        </p:txBody>
      </p:sp>
    </p:spTree>
    <p:extLst>
      <p:ext uri="{BB962C8B-B14F-4D97-AF65-F5344CB8AC3E}">
        <p14:creationId xmlns:p14="http://schemas.microsoft.com/office/powerpoint/2010/main" val="483664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D5ED41-4C5C-43ED-B4EF-498B2A59AD8C}" type="slidenum">
              <a:rPr lang="en-US" altLang="en-US"/>
              <a:pPr>
                <a:defRPr/>
              </a:pPr>
              <a:t>‹#›</a:t>
            </a:fld>
            <a:endParaRPr lang="en-US" altLang="en-US"/>
          </a:p>
        </p:txBody>
      </p:sp>
    </p:spTree>
    <p:extLst>
      <p:ext uri="{BB962C8B-B14F-4D97-AF65-F5344CB8AC3E}">
        <p14:creationId xmlns:p14="http://schemas.microsoft.com/office/powerpoint/2010/main" val="202951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A24A07-3581-4BDB-AD8D-C84177EF0C09}" type="slidenum">
              <a:rPr lang="en-US" altLang="en-US"/>
              <a:pPr>
                <a:defRPr/>
              </a:pPr>
              <a:t>‹#›</a:t>
            </a:fld>
            <a:endParaRPr lang="en-US" altLang="en-US"/>
          </a:p>
        </p:txBody>
      </p:sp>
    </p:spTree>
    <p:extLst>
      <p:ext uri="{BB962C8B-B14F-4D97-AF65-F5344CB8AC3E}">
        <p14:creationId xmlns:p14="http://schemas.microsoft.com/office/powerpoint/2010/main" val="411355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BAE1FC-735C-455C-ABB2-423D3E353DBE}" type="slidenum">
              <a:rPr lang="en-US" altLang="en-US"/>
              <a:pPr>
                <a:defRPr/>
              </a:pPr>
              <a:t>‹#›</a:t>
            </a:fld>
            <a:endParaRPr lang="en-US" altLang="en-US"/>
          </a:p>
        </p:txBody>
      </p:sp>
    </p:spTree>
    <p:extLst>
      <p:ext uri="{BB962C8B-B14F-4D97-AF65-F5344CB8AC3E}">
        <p14:creationId xmlns:p14="http://schemas.microsoft.com/office/powerpoint/2010/main" val="47582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075BD6-B8E2-472E-A433-F6AFA4862BE7}" type="slidenum">
              <a:rPr lang="en-US" altLang="en-US"/>
              <a:pPr>
                <a:defRPr/>
              </a:pPr>
              <a:t>‹#›</a:t>
            </a:fld>
            <a:endParaRPr lang="en-US" altLang="en-US"/>
          </a:p>
        </p:txBody>
      </p:sp>
    </p:spTree>
    <p:extLst>
      <p:ext uri="{BB962C8B-B14F-4D97-AF65-F5344CB8AC3E}">
        <p14:creationId xmlns:p14="http://schemas.microsoft.com/office/powerpoint/2010/main" val="2290882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F4AB48-B49B-4E42-BFA5-5C148E59FE48}" type="slidenum">
              <a:rPr lang="en-US" altLang="en-US"/>
              <a:pPr>
                <a:defRPr/>
              </a:pPr>
              <a:t>‹#›</a:t>
            </a:fld>
            <a:endParaRPr lang="en-US" altLang="en-US"/>
          </a:p>
        </p:txBody>
      </p:sp>
    </p:spTree>
    <p:extLst>
      <p:ext uri="{BB962C8B-B14F-4D97-AF65-F5344CB8AC3E}">
        <p14:creationId xmlns:p14="http://schemas.microsoft.com/office/powerpoint/2010/main" val="931782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7278AB-12AE-4DD4-9B2E-4C0FCA8109D8}" type="slidenum">
              <a:rPr lang="en-US" altLang="en-US"/>
              <a:pPr>
                <a:defRPr/>
              </a:pPr>
              <a:t>‹#›</a:t>
            </a:fld>
            <a:endParaRPr lang="en-US" altLang="en-US"/>
          </a:p>
        </p:txBody>
      </p:sp>
    </p:spTree>
    <p:extLst>
      <p:ext uri="{BB962C8B-B14F-4D97-AF65-F5344CB8AC3E}">
        <p14:creationId xmlns:p14="http://schemas.microsoft.com/office/powerpoint/2010/main" val="2312980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6024DA-8290-4A4F-8B03-C147FFF890FD}" type="slidenum">
              <a:rPr lang="en-US" altLang="en-US"/>
              <a:pPr>
                <a:defRPr/>
              </a:pPr>
              <a:t>‹#›</a:t>
            </a:fld>
            <a:endParaRPr lang="en-US" altLang="en-US"/>
          </a:p>
        </p:txBody>
      </p:sp>
    </p:spTree>
    <p:extLst>
      <p:ext uri="{BB962C8B-B14F-4D97-AF65-F5344CB8AC3E}">
        <p14:creationId xmlns:p14="http://schemas.microsoft.com/office/powerpoint/2010/main" val="209730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FC1E8B-9DB3-475E-A51C-9F05A8C0227A}" type="slidenum">
              <a:rPr lang="en-US" altLang="en-US"/>
              <a:pPr>
                <a:defRPr/>
              </a:pPr>
              <a:t>‹#›</a:t>
            </a:fld>
            <a:endParaRPr lang="en-US" altLang="en-US"/>
          </a:p>
        </p:txBody>
      </p:sp>
    </p:spTree>
    <p:extLst>
      <p:ext uri="{BB962C8B-B14F-4D97-AF65-F5344CB8AC3E}">
        <p14:creationId xmlns:p14="http://schemas.microsoft.com/office/powerpoint/2010/main" val="200575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9CED51-7864-49CD-9CE7-A9C4AF59B65C}" type="slidenum">
              <a:rPr lang="en-US" altLang="en-US"/>
              <a:pPr>
                <a:defRPr/>
              </a:pPr>
              <a:t>‹#›</a:t>
            </a:fld>
            <a:endParaRPr lang="en-US" altLang="en-US"/>
          </a:p>
        </p:txBody>
      </p:sp>
    </p:spTree>
    <p:extLst>
      <p:ext uri="{BB962C8B-B14F-4D97-AF65-F5344CB8AC3E}">
        <p14:creationId xmlns:p14="http://schemas.microsoft.com/office/powerpoint/2010/main" val="1440422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100000">
              <a:srgbClr val="0000FF"/>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chemeClr val="tx1"/>
                </a:solidFill>
              </a:defRPr>
            </a:lvl1pPr>
          </a:lstStyle>
          <a:p>
            <a:pPr>
              <a:defRPr/>
            </a:pPr>
            <a:fld id="{100FBD03-10EF-46C7-994D-FFDC14BE757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1.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1.jpeg"/><Relationship Id="rId4" Type="http://schemas.openxmlformats.org/officeDocument/2006/relationships/image" Target="../media/image37.jpg"/><Relationship Id="rId9"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1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ctrTitle"/>
          </p:nvPr>
        </p:nvSpPr>
        <p:spPr>
          <a:xfrm>
            <a:off x="1828800" y="4191000"/>
            <a:ext cx="4495800" cy="2220232"/>
          </a:xfrm>
        </p:spPr>
        <p:txBody>
          <a:bodyPr/>
          <a:lstStyle/>
          <a:p>
            <a:pPr eaLnBrk="1" hangingPunct="1">
              <a:defRPr/>
            </a:pPr>
            <a:r>
              <a:rPr lang="en-US" b="1" dirty="0" smtClean="0">
                <a:solidFill>
                  <a:srgbClr val="FFFF00"/>
                </a:solidFill>
                <a:effectLst>
                  <a:outerShdw blurRad="38100" dist="38100" dir="2700000" algn="tl">
                    <a:srgbClr val="000000">
                      <a:alpha val="43137"/>
                    </a:srgbClr>
                  </a:outerShdw>
                </a:effectLst>
                <a:latin typeface="+mn-lt"/>
              </a:rPr>
              <a:t>US 60</a:t>
            </a:r>
            <a:br>
              <a:rPr lang="en-US" b="1" dirty="0" smtClean="0">
                <a:solidFill>
                  <a:srgbClr val="FFFF00"/>
                </a:solidFill>
                <a:effectLst>
                  <a:outerShdw blurRad="38100" dist="38100" dir="2700000" algn="tl">
                    <a:srgbClr val="000000">
                      <a:alpha val="43137"/>
                    </a:srgbClr>
                  </a:outerShdw>
                </a:effectLst>
                <a:latin typeface="+mn-lt"/>
              </a:rPr>
            </a:br>
            <a:r>
              <a:rPr lang="en-US" b="1" dirty="0" smtClean="0">
                <a:solidFill>
                  <a:srgbClr val="FFFF00"/>
                </a:solidFill>
                <a:effectLst>
                  <a:outerShdw blurRad="38100" dist="38100" dir="2700000" algn="tl">
                    <a:srgbClr val="000000">
                      <a:alpha val="43137"/>
                    </a:srgbClr>
                  </a:outerShdw>
                </a:effectLst>
                <a:latin typeface="+mn-lt"/>
              </a:rPr>
              <a:t>Public Meeting</a:t>
            </a:r>
            <a:r>
              <a:rPr lang="en-US" sz="3200" b="1" dirty="0" smtClean="0">
                <a:solidFill>
                  <a:srgbClr val="FFFF00"/>
                </a:solidFill>
                <a:effectLst>
                  <a:outerShdw blurRad="38100" dist="38100" dir="2700000" algn="tl">
                    <a:srgbClr val="000000">
                      <a:alpha val="43137"/>
                    </a:srgbClr>
                  </a:outerShdw>
                </a:effectLst>
                <a:latin typeface="+mn-lt"/>
              </a:rPr>
              <a:t/>
            </a:r>
            <a:br>
              <a:rPr lang="en-US" sz="3200" b="1" dirty="0" smtClean="0">
                <a:solidFill>
                  <a:srgbClr val="FFFF00"/>
                </a:solidFill>
                <a:effectLst>
                  <a:outerShdw blurRad="38100" dist="38100" dir="2700000" algn="tl">
                    <a:srgbClr val="000000">
                      <a:alpha val="43137"/>
                    </a:srgbClr>
                  </a:outerShdw>
                </a:effectLst>
                <a:latin typeface="+mn-lt"/>
              </a:rPr>
            </a:br>
            <a:r>
              <a:rPr lang="en-US" sz="3200" b="1" dirty="0" smtClean="0">
                <a:solidFill>
                  <a:srgbClr val="FFFF00"/>
                </a:solidFill>
                <a:effectLst>
                  <a:outerShdw blurRad="38100" dist="38100" dir="2700000" algn="tl">
                    <a:srgbClr val="000000">
                      <a:alpha val="43137"/>
                    </a:srgbClr>
                  </a:outerShdw>
                </a:effectLst>
                <a:latin typeface="+mn-lt"/>
              </a:rPr>
              <a:t>December 7, 2023</a:t>
            </a:r>
          </a:p>
        </p:txBody>
      </p:sp>
      <p:graphicFrame>
        <p:nvGraphicFramePr>
          <p:cNvPr id="4100" name="Object 9"/>
          <p:cNvGraphicFramePr>
            <a:graphicFrameLocks noChangeAspect="1"/>
          </p:cNvGraphicFramePr>
          <p:nvPr>
            <p:extLst>
              <p:ext uri="{D42A27DB-BD31-4B8C-83A1-F6EECF244321}">
                <p14:modId xmlns:p14="http://schemas.microsoft.com/office/powerpoint/2010/main" val="1921551071"/>
              </p:ext>
            </p:extLst>
          </p:nvPr>
        </p:nvGraphicFramePr>
        <p:xfrm>
          <a:off x="76200" y="13154"/>
          <a:ext cx="2125663" cy="615950"/>
        </p:xfrm>
        <a:graphic>
          <a:graphicData uri="http://schemas.openxmlformats.org/presentationml/2006/ole">
            <mc:AlternateContent xmlns:mc="http://schemas.openxmlformats.org/markup-compatibility/2006">
              <mc:Choice xmlns:v="urn:schemas-microsoft-com:vml" Requires="v">
                <p:oleObj spid="_x0000_s4171" name="CorelDRAW" r:id="rId5" imgW="2492502" imgH="720954" progId="CorelDRAW.Graphic.9">
                  <p:embed/>
                </p:oleObj>
              </mc:Choice>
              <mc:Fallback>
                <p:oleObj name="CorelDRAW" r:id="rId5" imgW="2492502" imgH="720954" progId="CorelDRAW.Graphic.9">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3154"/>
                        <a:ext cx="21256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1222" y="76200"/>
            <a:ext cx="2057399" cy="11686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Tm="19912"/>
    </mc:Choice>
    <mc:Fallback>
      <p:transition spd="slow" advTm="1991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a:xfrm>
            <a:off x="609600" y="32657"/>
            <a:ext cx="7696200" cy="1219200"/>
          </a:xfrm>
        </p:spPr>
        <p:txBody>
          <a:bodyPr/>
          <a:lstStyle/>
          <a:p>
            <a:pPr>
              <a:defRPr/>
            </a:pPr>
            <a:r>
              <a:rPr lang="en-US" sz="3200" b="1" dirty="0" smtClean="0">
                <a:solidFill>
                  <a:srgbClr val="FFFF00"/>
                </a:solidFill>
                <a:effectLst>
                  <a:outerShdw blurRad="38100" dist="38100" dir="2700000" algn="tl">
                    <a:srgbClr val="000000">
                      <a:alpha val="43137"/>
                    </a:srgbClr>
                  </a:outerShdw>
                </a:effectLst>
              </a:rPr>
              <a:t>Alternative 1: 55mph Cross-Country</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r>
              <a:rPr lang="en-US" sz="2400" b="1" dirty="0" smtClean="0">
                <a:solidFill>
                  <a:srgbClr val="FFFF00"/>
                </a:solidFill>
                <a:effectLst>
                  <a:outerShdw blurRad="38100" dist="38100" dir="2700000" algn="tl">
                    <a:srgbClr val="000000">
                      <a:alpha val="43137"/>
                    </a:srgbClr>
                  </a:outerShdw>
                </a:effectLst>
              </a:rPr>
              <a:t>2-Lane and 3-Lane Rural</a:t>
            </a:r>
          </a:p>
        </p:txBody>
      </p:sp>
      <p:pic>
        <p:nvPicPr>
          <p:cNvPr id="15363"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1371600"/>
            <a:ext cx="8771558" cy="496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346" y="1752600"/>
            <a:ext cx="2226769" cy="1295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154"/>
    </mc:Choice>
    <mc:Fallback xmlns="">
      <p:transition spd="slow" advTm="7215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85800" y="76200"/>
            <a:ext cx="7772400" cy="1295400"/>
          </a:xfrm>
        </p:spPr>
        <p:txBody>
          <a:bodyPr/>
          <a:lstStyle/>
          <a:p>
            <a:pPr>
              <a:defRPr/>
            </a:pPr>
            <a:r>
              <a:rPr lang="en-US" sz="3200" b="1" dirty="0" smtClean="0">
                <a:solidFill>
                  <a:srgbClr val="FFFF00"/>
                </a:solidFill>
                <a:effectLst>
                  <a:outerShdw blurRad="38100" dist="38100" dir="2700000" algn="tl">
                    <a:srgbClr val="000000">
                      <a:alpha val="43137"/>
                    </a:srgbClr>
                  </a:outerShdw>
                </a:effectLst>
              </a:rPr>
              <a:t>Alternative 2: 55mph Cross-Country Connector       </a:t>
            </a:r>
            <a:r>
              <a:rPr lang="en-US" sz="2400" b="1" dirty="0" smtClean="0">
                <a:solidFill>
                  <a:srgbClr val="FFFF00"/>
                </a:solidFill>
                <a:effectLst>
                  <a:outerShdw blurRad="38100" dist="38100" dir="2700000" algn="tl">
                    <a:srgbClr val="000000">
                      <a:alpha val="43137"/>
                    </a:srgbClr>
                  </a:outerShdw>
                </a:effectLst>
              </a:rPr>
              <a:t>2-Lane Rural</a:t>
            </a:r>
          </a:p>
        </p:txBody>
      </p:sp>
      <p:pic>
        <p:nvPicPr>
          <p:cNvPr id="16387"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62000" y="1288296"/>
            <a:ext cx="7391400" cy="455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609600" y="5841707"/>
            <a:ext cx="7467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smtClean="0">
                <a:solidFill>
                  <a:srgbClr val="FFFF00"/>
                </a:solidFill>
              </a:rPr>
              <a:t>Total Construction, Right of Way, and Utility Cost: $29,587,000</a:t>
            </a:r>
          </a:p>
          <a:p>
            <a:pPr algn="ctr">
              <a:spcBef>
                <a:spcPct val="0"/>
              </a:spcBef>
              <a:buFontTx/>
              <a:buNone/>
            </a:pPr>
            <a:r>
              <a:rPr lang="en-US" altLang="en-US" sz="1800" dirty="0" smtClean="0">
                <a:solidFill>
                  <a:srgbClr val="FFFF00"/>
                </a:solidFill>
              </a:rPr>
              <a:t>Relocations: 3 (2 Residential and 1 Commercial)</a:t>
            </a:r>
          </a:p>
          <a:p>
            <a:pPr algn="ctr">
              <a:spcBef>
                <a:spcPct val="0"/>
              </a:spcBef>
              <a:buFontTx/>
              <a:buNone/>
            </a:pPr>
            <a:r>
              <a:rPr lang="en-US" altLang="en-US" sz="1800" dirty="0" smtClean="0">
                <a:solidFill>
                  <a:srgbClr val="FFFF00"/>
                </a:solidFill>
              </a:rPr>
              <a:t>Right of Way Acreage: 44.2 Acres</a:t>
            </a:r>
            <a:endParaRPr lang="en-US" altLang="en-US" sz="1800" dirty="0">
              <a:solidFill>
                <a:srgbClr val="FFFF0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1377820"/>
            <a:ext cx="2079286"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779"/>
    </mc:Choice>
    <mc:Fallback xmlns="">
      <p:transition spd="slow" advTm="2877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295400"/>
          </a:xfrm>
        </p:spPr>
        <p:txBody>
          <a:bodyPr/>
          <a:lstStyle/>
          <a:p>
            <a:pPr>
              <a:defRPr/>
            </a:pPr>
            <a:r>
              <a:rPr lang="en-US" sz="3200" b="1" dirty="0" smtClean="0">
                <a:solidFill>
                  <a:srgbClr val="FFFF00"/>
                </a:solidFill>
                <a:effectLst>
                  <a:outerShdw blurRad="38100" dist="38100" dir="2700000" algn="tl">
                    <a:srgbClr val="000000">
                      <a:alpha val="43137"/>
                    </a:srgbClr>
                  </a:outerShdw>
                </a:effectLst>
              </a:rPr>
              <a:t>Alternative 3: 45mph On-Corridor</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r>
              <a:rPr lang="en-US" sz="2400" b="1" dirty="0" smtClean="0">
                <a:solidFill>
                  <a:srgbClr val="FFFF00"/>
                </a:solidFill>
                <a:effectLst>
                  <a:outerShdw blurRad="38100" dist="38100" dir="2700000" algn="tl">
                    <a:srgbClr val="000000">
                      <a:alpha val="43137"/>
                    </a:srgbClr>
                  </a:outerShdw>
                </a:effectLst>
              </a:rPr>
              <a:t>3-Lane Urban Curb and Gutter</a:t>
            </a:r>
            <a:endParaRPr lang="en-US" sz="2400" dirty="0"/>
          </a:p>
        </p:txBody>
      </p:sp>
      <p:pic>
        <p:nvPicPr>
          <p:cNvPr id="17411"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22" t="16667" r="11376" b="3703"/>
          <a:stretch/>
        </p:blipFill>
        <p:spPr bwMode="auto">
          <a:xfrm>
            <a:off x="152400" y="1905000"/>
            <a:ext cx="8881730" cy="347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09600" y="5747063"/>
            <a:ext cx="7467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smtClean="0">
                <a:solidFill>
                  <a:srgbClr val="FFFF00"/>
                </a:solidFill>
              </a:rPr>
              <a:t>Total Construction, Right of Way, and Utility Cost: $23,353,000</a:t>
            </a:r>
          </a:p>
          <a:p>
            <a:pPr algn="ctr">
              <a:spcBef>
                <a:spcPct val="0"/>
              </a:spcBef>
              <a:buFontTx/>
              <a:buNone/>
            </a:pPr>
            <a:r>
              <a:rPr lang="en-US" altLang="en-US" sz="1800" dirty="0" smtClean="0">
                <a:solidFill>
                  <a:srgbClr val="FFFF00"/>
                </a:solidFill>
              </a:rPr>
              <a:t>Relocations: 15 (12 Residential and 3 Commercial)</a:t>
            </a:r>
          </a:p>
          <a:p>
            <a:pPr algn="ctr">
              <a:spcBef>
                <a:spcPct val="0"/>
              </a:spcBef>
              <a:buFontTx/>
              <a:buNone/>
            </a:pPr>
            <a:r>
              <a:rPr lang="en-US" altLang="en-US" sz="1800" dirty="0" smtClean="0">
                <a:solidFill>
                  <a:srgbClr val="FFFF00"/>
                </a:solidFill>
              </a:rPr>
              <a:t>Right of Way Acreage: 7.5 Acres</a:t>
            </a:r>
            <a:endParaRPr lang="en-US" altLang="en-US" sz="1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0672"/>
    </mc:Choice>
    <mc:Fallback xmlns="">
      <p:transition spd="slow" advTm="7067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58335" y="1676400"/>
            <a:ext cx="8892321"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704850" y="152400"/>
            <a:ext cx="7772400" cy="1143000"/>
          </a:xfrm>
        </p:spPr>
        <p:txBody>
          <a:bodyPr/>
          <a:lstStyle/>
          <a:p>
            <a:pPr>
              <a:defRPr/>
            </a:pPr>
            <a:r>
              <a:rPr lang="en-US" sz="3200" b="1" dirty="0" smtClean="0">
                <a:solidFill>
                  <a:srgbClr val="FFFF00"/>
                </a:solidFill>
                <a:effectLst>
                  <a:outerShdw blurRad="38100" dist="38100" dir="2700000" algn="tl">
                    <a:srgbClr val="000000">
                      <a:alpha val="43137"/>
                    </a:srgbClr>
                  </a:outerShdw>
                </a:effectLst>
              </a:rPr>
              <a:t>Alternative 3: 45mph On-Corridor</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r>
              <a:rPr lang="en-US" sz="2400" b="1" dirty="0" smtClean="0">
                <a:solidFill>
                  <a:srgbClr val="FFFF00"/>
                </a:solidFill>
                <a:effectLst>
                  <a:outerShdw blurRad="38100" dist="38100" dir="2700000" algn="tl">
                    <a:srgbClr val="000000">
                      <a:alpha val="43137"/>
                    </a:srgbClr>
                  </a:outerShdw>
                </a:effectLst>
              </a:rPr>
              <a:t>3-Lane Urban Curb and Gutter</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754325"/>
            <a:ext cx="2268182" cy="1306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53"/>
    </mc:Choice>
    <mc:Fallback xmlns="">
      <p:transition spd="slow" advTm="5395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04800" y="1257300"/>
            <a:ext cx="8404280" cy="543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63575" y="114300"/>
            <a:ext cx="7772400" cy="1143000"/>
          </a:xfrm>
        </p:spPr>
        <p:txBody>
          <a:bodyPr/>
          <a:lstStyle/>
          <a:p>
            <a:pPr>
              <a:defRPr/>
            </a:pPr>
            <a:r>
              <a:rPr lang="en-US" sz="3200" b="1" dirty="0" smtClean="0">
                <a:solidFill>
                  <a:srgbClr val="FFFF00"/>
                </a:solidFill>
                <a:effectLst>
                  <a:outerShdw blurRad="38100" dist="38100" dir="2700000" algn="tl">
                    <a:srgbClr val="000000">
                      <a:alpha val="43137"/>
                    </a:srgbClr>
                  </a:outerShdw>
                </a:effectLst>
              </a:rPr>
              <a:t>Alternative 3: 45mph On-Corridor</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r>
              <a:rPr lang="en-US" sz="2400" b="1" dirty="0" smtClean="0">
                <a:solidFill>
                  <a:srgbClr val="FFFF00"/>
                </a:solidFill>
                <a:effectLst>
                  <a:outerShdw blurRad="38100" dist="38100" dir="2700000" algn="tl">
                    <a:srgbClr val="000000">
                      <a:alpha val="43137"/>
                    </a:srgbClr>
                  </a:outerShdw>
                </a:effectLst>
              </a:rPr>
              <a:t>3-Lane Urban Curb and Gutter</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373325"/>
            <a:ext cx="2268182" cy="1306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911"/>
    </mc:Choice>
    <mc:Fallback xmlns="">
      <p:transition spd="slow" advTm="4791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071" r="3896"/>
          <a:stretch/>
        </p:blipFill>
        <p:spPr bwMode="auto">
          <a:xfrm>
            <a:off x="152400" y="1524000"/>
            <a:ext cx="8839200" cy="366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63575" y="114300"/>
            <a:ext cx="7772400" cy="1143000"/>
          </a:xfrm>
        </p:spPr>
        <p:txBody>
          <a:bodyPr/>
          <a:lstStyle/>
          <a:p>
            <a:pPr>
              <a:defRPr/>
            </a:pPr>
            <a:r>
              <a:rPr lang="en-US" sz="3200" b="1" dirty="0" smtClean="0">
                <a:solidFill>
                  <a:srgbClr val="FFFF00"/>
                </a:solidFill>
                <a:effectLst>
                  <a:outerShdw blurRad="38100" dist="38100" dir="2700000" algn="tl">
                    <a:srgbClr val="000000">
                      <a:alpha val="43137"/>
                    </a:srgbClr>
                  </a:outerShdw>
                </a:effectLst>
              </a:rPr>
              <a:t>Alternative 4: 45mph On-Corridor</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r>
              <a:rPr lang="en-US" sz="2400" b="1" dirty="0" smtClean="0">
                <a:solidFill>
                  <a:srgbClr val="FFFF00"/>
                </a:solidFill>
                <a:effectLst>
                  <a:outerShdw blurRad="38100" dist="38100" dir="2700000" algn="tl">
                    <a:srgbClr val="000000">
                      <a:alpha val="43137"/>
                    </a:srgbClr>
                  </a:outerShdw>
                </a:effectLst>
              </a:rPr>
              <a:t>2-Lane Rural to 3-Lane Urban Curb and Gutter</a:t>
            </a:r>
            <a:endParaRPr lang="en-US" sz="2400" dirty="0"/>
          </a:p>
        </p:txBody>
      </p:sp>
      <p:sp>
        <p:nvSpPr>
          <p:cNvPr id="4" name="TextBox 3"/>
          <p:cNvSpPr txBox="1">
            <a:spLocks noChangeArrowheads="1"/>
          </p:cNvSpPr>
          <p:nvPr/>
        </p:nvSpPr>
        <p:spPr bwMode="auto">
          <a:xfrm>
            <a:off x="609600" y="5747063"/>
            <a:ext cx="7467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smtClean="0">
                <a:solidFill>
                  <a:srgbClr val="FFFF00"/>
                </a:solidFill>
              </a:rPr>
              <a:t>Total Construction, Right of Way, and Utility Cost: $24,864,000</a:t>
            </a:r>
          </a:p>
          <a:p>
            <a:pPr algn="ctr">
              <a:spcBef>
                <a:spcPct val="0"/>
              </a:spcBef>
              <a:buFontTx/>
              <a:buNone/>
            </a:pPr>
            <a:r>
              <a:rPr lang="en-US" altLang="en-US" sz="1800" dirty="0" smtClean="0">
                <a:solidFill>
                  <a:srgbClr val="FFFF00"/>
                </a:solidFill>
              </a:rPr>
              <a:t>Relocations: 15 (12 Residential and 3 Commercial)</a:t>
            </a:r>
          </a:p>
          <a:p>
            <a:pPr algn="ctr">
              <a:spcBef>
                <a:spcPct val="0"/>
              </a:spcBef>
              <a:buFontTx/>
              <a:buNone/>
            </a:pPr>
            <a:r>
              <a:rPr lang="en-US" altLang="en-US" sz="1800" dirty="0" smtClean="0">
                <a:solidFill>
                  <a:srgbClr val="FFFF00"/>
                </a:solidFill>
              </a:rPr>
              <a:t>Right of Way Acreage: 6.6 Acres</a:t>
            </a:r>
            <a:endParaRPr lang="en-US" altLang="en-US" sz="1800" dirty="0">
              <a:solidFill>
                <a:srgbClr val="FFFF00"/>
              </a:solidFill>
            </a:endParaRPr>
          </a:p>
        </p:txBody>
      </p:sp>
    </p:spTree>
    <p:extLst>
      <p:ext uri="{BB962C8B-B14F-4D97-AF65-F5344CB8AC3E}">
        <p14:creationId xmlns:p14="http://schemas.microsoft.com/office/powerpoint/2010/main" val="2787470584"/>
      </p:ext>
    </p:extLst>
  </p:cSld>
  <p:clrMapOvr>
    <a:masterClrMapping/>
  </p:clrMapOvr>
  <mc:AlternateContent xmlns:mc="http://schemas.openxmlformats.org/markup-compatibility/2006" xmlns:p14="http://schemas.microsoft.com/office/powerpoint/2010/main">
    <mc:Choice Requires="p14">
      <p:transition spd="slow" p14:dur="2000" advTm="47911"/>
    </mc:Choice>
    <mc:Fallback xmlns="">
      <p:transition spd="slow" advTm="4791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73409" y="1524000"/>
            <a:ext cx="880812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63575" y="114300"/>
            <a:ext cx="7772400" cy="1143000"/>
          </a:xfrm>
        </p:spPr>
        <p:txBody>
          <a:bodyPr/>
          <a:lstStyle/>
          <a:p>
            <a:pPr>
              <a:defRPr/>
            </a:pPr>
            <a:r>
              <a:rPr lang="en-US" sz="3200" b="1" dirty="0" smtClean="0">
                <a:solidFill>
                  <a:srgbClr val="FFFF00"/>
                </a:solidFill>
                <a:effectLst>
                  <a:outerShdw blurRad="38100" dist="38100" dir="2700000" algn="tl">
                    <a:srgbClr val="000000">
                      <a:alpha val="43137"/>
                    </a:srgbClr>
                  </a:outerShdw>
                </a:effectLst>
              </a:rPr>
              <a:t>Alternative 4: 45mph On-Corridor</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r>
              <a:rPr lang="en-US" sz="2400" b="1" dirty="0" smtClean="0">
                <a:solidFill>
                  <a:srgbClr val="FFFF00"/>
                </a:solidFill>
                <a:effectLst>
                  <a:outerShdw blurRad="38100" dist="38100" dir="2700000" algn="tl">
                    <a:srgbClr val="000000">
                      <a:alpha val="43137"/>
                    </a:srgbClr>
                  </a:outerShdw>
                </a:effectLst>
              </a:rPr>
              <a:t>2-Lane Rural to 3-Lane Urban Curb and Gutter</a:t>
            </a:r>
            <a:endParaRPr lang="en-US" sz="24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452" y="1548882"/>
            <a:ext cx="1848255" cy="1219200"/>
          </a:xfrm>
          <a:prstGeom prst="rect">
            <a:avLst/>
          </a:prstGeom>
        </p:spPr>
      </p:pic>
    </p:spTree>
    <p:extLst>
      <p:ext uri="{BB962C8B-B14F-4D97-AF65-F5344CB8AC3E}">
        <p14:creationId xmlns:p14="http://schemas.microsoft.com/office/powerpoint/2010/main" val="1320226398"/>
      </p:ext>
    </p:extLst>
  </p:cSld>
  <p:clrMapOvr>
    <a:masterClrMapping/>
  </p:clrMapOvr>
  <mc:AlternateContent xmlns:mc="http://schemas.openxmlformats.org/markup-compatibility/2006" xmlns:p14="http://schemas.microsoft.com/office/powerpoint/2010/main">
    <mc:Choice Requires="p14">
      <p:transition spd="slow" p14:dur="2000" advTm="47911"/>
    </mc:Choice>
    <mc:Fallback xmlns="">
      <p:transition spd="slow" advTm="4791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49275" y="1371600"/>
            <a:ext cx="8001000" cy="526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63575" y="114300"/>
            <a:ext cx="7772400" cy="1143000"/>
          </a:xfrm>
        </p:spPr>
        <p:txBody>
          <a:bodyPr/>
          <a:lstStyle/>
          <a:p>
            <a:pPr>
              <a:defRPr/>
            </a:pPr>
            <a:r>
              <a:rPr lang="en-US" sz="3200" b="1" dirty="0" smtClean="0">
                <a:solidFill>
                  <a:srgbClr val="FFFF00"/>
                </a:solidFill>
                <a:effectLst>
                  <a:outerShdw blurRad="38100" dist="38100" dir="2700000" algn="tl">
                    <a:srgbClr val="000000">
                      <a:alpha val="43137"/>
                    </a:srgbClr>
                  </a:outerShdw>
                </a:effectLst>
              </a:rPr>
              <a:t>Alternative 4: 45mph On-Corridor</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r>
              <a:rPr lang="en-US" sz="2400" b="1" dirty="0" smtClean="0">
                <a:solidFill>
                  <a:srgbClr val="FFFF00"/>
                </a:solidFill>
                <a:effectLst>
                  <a:outerShdw blurRad="38100" dist="38100" dir="2700000" algn="tl">
                    <a:srgbClr val="000000">
                      <a:alpha val="43137"/>
                    </a:srgbClr>
                  </a:outerShdw>
                </a:effectLst>
              </a:rPr>
              <a:t>2-Lane Rural to 3-Lane Urban Curb and Gutter</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1893" y="4876800"/>
            <a:ext cx="1919300" cy="126606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75" y="1449424"/>
            <a:ext cx="2136282" cy="1230899"/>
          </a:xfrm>
          <a:prstGeom prst="rect">
            <a:avLst/>
          </a:prstGeom>
        </p:spPr>
      </p:pic>
    </p:spTree>
    <p:extLst>
      <p:ext uri="{BB962C8B-B14F-4D97-AF65-F5344CB8AC3E}">
        <p14:creationId xmlns:p14="http://schemas.microsoft.com/office/powerpoint/2010/main" val="1012380176"/>
      </p:ext>
    </p:extLst>
  </p:cSld>
  <p:clrMapOvr>
    <a:masterClrMapping/>
  </p:clrMapOvr>
  <mc:AlternateContent xmlns:mc="http://schemas.openxmlformats.org/markup-compatibility/2006" xmlns:p14="http://schemas.microsoft.com/office/powerpoint/2010/main">
    <mc:Choice Requires="p14">
      <p:transition spd="slow" p14:dur="2000" advTm="47911"/>
    </mc:Choice>
    <mc:Fallback xmlns="">
      <p:transition spd="slow" advTm="4791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effectLst>
                  <a:outerShdw blurRad="38100" dist="38100" dir="2700000" algn="tl">
                    <a:srgbClr val="000000">
                      <a:alpha val="43137"/>
                    </a:srgbClr>
                  </a:outerShdw>
                </a:effectLst>
              </a:rPr>
              <a:t>Current Six-Year Highway Plan</a:t>
            </a:r>
            <a:endParaRPr lang="en-US" dirty="0"/>
          </a:p>
        </p:txBody>
      </p:sp>
      <p:sp>
        <p:nvSpPr>
          <p:cNvPr id="4" name="Rectangle 3"/>
          <p:cNvSpPr txBox="1">
            <a:spLocks noChangeArrowheads="1"/>
          </p:cNvSpPr>
          <p:nvPr/>
        </p:nvSpPr>
        <p:spPr bwMode="auto">
          <a:xfrm>
            <a:off x="515939" y="2438400"/>
            <a:ext cx="801846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eaLnBrk="1" hangingPunct="1">
              <a:buFont typeface="Wingdings" panose="05000000000000000000" pitchFamily="2" charset="2"/>
              <a:buChar char="§"/>
              <a:defRPr/>
            </a:pPr>
            <a:r>
              <a:rPr lang="en-US" b="1" kern="0" dirty="0" smtClean="0">
                <a:solidFill>
                  <a:srgbClr val="FFFF00"/>
                </a:solidFill>
                <a:effectLst>
                  <a:outerShdw blurRad="38100" dist="38100" dir="2700000" algn="tl">
                    <a:srgbClr val="000000">
                      <a:alpha val="43137"/>
                    </a:srgbClr>
                  </a:outerShdw>
                </a:effectLst>
              </a:rPr>
              <a:t>Right of Way</a:t>
            </a:r>
          </a:p>
          <a:p>
            <a:pPr lvl="2" eaLnBrk="1" hangingPunct="1">
              <a:buFont typeface="Wingdings" panose="05000000000000000000" pitchFamily="2" charset="2"/>
              <a:buChar char="§"/>
              <a:defRPr/>
            </a:pPr>
            <a:r>
              <a:rPr lang="en-US" b="1" kern="0" dirty="0" smtClean="0">
                <a:solidFill>
                  <a:srgbClr val="FFFF00"/>
                </a:solidFill>
                <a:effectLst>
                  <a:outerShdw blurRad="38100" dist="38100" dir="2700000" algn="tl">
                    <a:srgbClr val="000000">
                      <a:alpha val="43137"/>
                    </a:srgbClr>
                  </a:outerShdw>
                </a:effectLst>
              </a:rPr>
              <a:t>FY 2025 - $1,320000</a:t>
            </a:r>
          </a:p>
          <a:p>
            <a:pPr lvl="1" eaLnBrk="1" hangingPunct="1">
              <a:buFont typeface="Wingdings" panose="05000000000000000000" pitchFamily="2" charset="2"/>
              <a:buChar char="§"/>
              <a:defRPr/>
            </a:pPr>
            <a:r>
              <a:rPr lang="en-US" b="1" kern="0" dirty="0" smtClean="0">
                <a:solidFill>
                  <a:srgbClr val="FFFF00"/>
                </a:solidFill>
                <a:effectLst>
                  <a:outerShdw blurRad="38100" dist="38100" dir="2700000" algn="tl">
                    <a:srgbClr val="000000">
                      <a:alpha val="43137"/>
                    </a:srgbClr>
                  </a:outerShdw>
                </a:effectLst>
              </a:rPr>
              <a:t>Utilities</a:t>
            </a:r>
          </a:p>
          <a:p>
            <a:pPr lvl="2" eaLnBrk="1" hangingPunct="1">
              <a:buFont typeface="Wingdings" panose="05000000000000000000" pitchFamily="2" charset="2"/>
              <a:buChar char="§"/>
              <a:defRPr/>
            </a:pPr>
            <a:r>
              <a:rPr lang="en-US" b="1" kern="0" dirty="0" smtClean="0">
                <a:solidFill>
                  <a:srgbClr val="FFFF00"/>
                </a:solidFill>
                <a:effectLst>
                  <a:outerShdw blurRad="38100" dist="38100" dir="2700000" algn="tl">
                    <a:srgbClr val="000000">
                      <a:alpha val="43137"/>
                    </a:srgbClr>
                  </a:outerShdw>
                </a:effectLst>
              </a:rPr>
              <a:t>FY 2026 - $1,760,000</a:t>
            </a:r>
          </a:p>
          <a:p>
            <a:pPr lvl="1" eaLnBrk="1" hangingPunct="1">
              <a:buFont typeface="Wingdings" panose="05000000000000000000" pitchFamily="2" charset="2"/>
              <a:buChar char="§"/>
              <a:defRPr/>
            </a:pPr>
            <a:r>
              <a:rPr lang="en-US" b="1" kern="0" dirty="0" smtClean="0">
                <a:solidFill>
                  <a:srgbClr val="FFFF00"/>
                </a:solidFill>
                <a:effectLst>
                  <a:outerShdw blurRad="38100" dist="38100" dir="2700000" algn="tl">
                    <a:srgbClr val="000000">
                      <a:alpha val="43137"/>
                    </a:srgbClr>
                  </a:outerShdw>
                </a:effectLst>
              </a:rPr>
              <a:t>Construction</a:t>
            </a:r>
          </a:p>
          <a:p>
            <a:pPr lvl="2" eaLnBrk="1" hangingPunct="1">
              <a:buFont typeface="Wingdings" panose="05000000000000000000" pitchFamily="2" charset="2"/>
              <a:buChar char="§"/>
              <a:defRPr/>
            </a:pPr>
            <a:r>
              <a:rPr lang="en-US" b="1" kern="0" dirty="0" smtClean="0">
                <a:solidFill>
                  <a:srgbClr val="FFFF00"/>
                </a:solidFill>
                <a:effectLst>
                  <a:outerShdw blurRad="38100" dist="38100" dir="2700000" algn="tl">
                    <a:srgbClr val="000000">
                      <a:alpha val="43137"/>
                    </a:srgbClr>
                  </a:outerShdw>
                </a:effectLst>
              </a:rPr>
              <a:t>FY 2027 - $8,780,000</a:t>
            </a:r>
          </a:p>
        </p:txBody>
      </p:sp>
    </p:spTree>
  </p:cSld>
  <p:clrMapOvr>
    <a:masterClrMapping/>
  </p:clrMapOvr>
  <mc:AlternateContent xmlns:mc="http://schemas.openxmlformats.org/markup-compatibility/2006" xmlns:p14="http://schemas.microsoft.com/office/powerpoint/2010/main">
    <mc:Choice Requires="p14">
      <p:transition spd="slow" p14:dur="2000" advTm="22441"/>
    </mc:Choice>
    <mc:Fallback xmlns="">
      <p:transition spd="slow" advTm="2244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152400" y="152400"/>
            <a:ext cx="8763000" cy="914400"/>
          </a:xfrm>
        </p:spPr>
        <p:txBody>
          <a:bodyPr/>
          <a:lstStyle/>
          <a:p>
            <a:pPr eaLnBrk="1" hangingPunct="1">
              <a:defRPr/>
            </a:pPr>
            <a:r>
              <a:rPr lang="en-US" b="1" dirty="0" smtClean="0">
                <a:solidFill>
                  <a:srgbClr val="FFFF00"/>
                </a:solidFill>
                <a:effectLst>
                  <a:outerShdw blurRad="38100" dist="38100" dir="2700000" algn="tl">
                    <a:srgbClr val="000000"/>
                  </a:outerShdw>
                </a:effectLst>
              </a:rPr>
              <a:t>Future Steps *</a:t>
            </a:r>
          </a:p>
        </p:txBody>
      </p:sp>
      <p:sp>
        <p:nvSpPr>
          <p:cNvPr id="363523" name="Rectangle 3"/>
          <p:cNvSpPr>
            <a:spLocks noGrp="1" noChangeArrowheads="1"/>
          </p:cNvSpPr>
          <p:nvPr>
            <p:ph type="body" idx="1"/>
          </p:nvPr>
        </p:nvSpPr>
        <p:spPr>
          <a:xfrm>
            <a:off x="228600" y="1066800"/>
            <a:ext cx="7620000" cy="5334000"/>
          </a:xfrm>
        </p:spPr>
        <p:txBody>
          <a:bodyPr/>
          <a:lstStyle/>
          <a:p>
            <a:pPr eaLnBrk="1" hangingPunct="1">
              <a:defRPr/>
            </a:pPr>
            <a:r>
              <a:rPr lang="en-US" sz="2800" b="1" dirty="0" smtClean="0">
                <a:solidFill>
                  <a:srgbClr val="FFFF00"/>
                </a:solidFill>
                <a:effectLst>
                  <a:outerShdw blurRad="38100" dist="38100" dir="2700000" algn="tl">
                    <a:srgbClr val="000000">
                      <a:alpha val="43137"/>
                    </a:srgbClr>
                  </a:outerShdw>
                </a:effectLst>
              </a:rPr>
              <a:t>December 2023</a:t>
            </a:r>
          </a:p>
          <a:p>
            <a:pPr lvl="1" eaLnBrk="1" hangingPunct="1">
              <a:defRPr/>
            </a:pPr>
            <a:r>
              <a:rPr lang="en-US" b="1" dirty="0" smtClean="0">
                <a:solidFill>
                  <a:srgbClr val="FFFF00"/>
                </a:solidFill>
                <a:effectLst>
                  <a:outerShdw blurRad="38100" dist="38100" dir="2700000" algn="tl">
                    <a:srgbClr val="000000">
                      <a:alpha val="43137"/>
                    </a:srgbClr>
                  </a:outerShdw>
                </a:effectLst>
              </a:rPr>
              <a:t>Public Meeting </a:t>
            </a:r>
          </a:p>
          <a:p>
            <a:pPr eaLnBrk="1" hangingPunct="1">
              <a:defRPr/>
            </a:pPr>
            <a:r>
              <a:rPr lang="en-US" sz="2800" b="1" dirty="0" smtClean="0">
                <a:solidFill>
                  <a:srgbClr val="FFFF00"/>
                </a:solidFill>
                <a:effectLst>
                  <a:outerShdw blurRad="38100" dist="38100" dir="2700000" algn="tl">
                    <a:srgbClr val="000000">
                      <a:alpha val="43137"/>
                    </a:srgbClr>
                  </a:outerShdw>
                </a:effectLst>
              </a:rPr>
              <a:t>Early 2024</a:t>
            </a:r>
          </a:p>
          <a:p>
            <a:pPr lvl="1" eaLnBrk="1" hangingPunct="1">
              <a:defRPr/>
            </a:pPr>
            <a:r>
              <a:rPr lang="en-US" b="1" dirty="0" smtClean="0">
                <a:solidFill>
                  <a:srgbClr val="FFFF00"/>
                </a:solidFill>
                <a:effectLst>
                  <a:outerShdw blurRad="38100" dist="38100" dir="2700000" algn="tl">
                    <a:srgbClr val="000000">
                      <a:alpha val="43137"/>
                    </a:srgbClr>
                  </a:outerShdw>
                </a:effectLst>
              </a:rPr>
              <a:t>Final Alignment Chosen</a:t>
            </a:r>
          </a:p>
          <a:p>
            <a:pPr eaLnBrk="1" hangingPunct="1">
              <a:defRPr/>
            </a:pPr>
            <a:r>
              <a:rPr lang="en-US" sz="2800" b="1" dirty="0" smtClean="0">
                <a:solidFill>
                  <a:srgbClr val="FFFF00"/>
                </a:solidFill>
                <a:effectLst>
                  <a:outerShdw blurRad="38100" dist="38100" dir="2700000" algn="tl">
                    <a:srgbClr val="000000">
                      <a:alpha val="43137"/>
                    </a:srgbClr>
                  </a:outerShdw>
                </a:effectLst>
              </a:rPr>
              <a:t>Late 2024 to 2025</a:t>
            </a:r>
          </a:p>
          <a:p>
            <a:pPr lvl="1" eaLnBrk="1" hangingPunct="1">
              <a:defRPr/>
            </a:pPr>
            <a:r>
              <a:rPr lang="en-US" b="1" dirty="0" smtClean="0">
                <a:solidFill>
                  <a:srgbClr val="FFFF00"/>
                </a:solidFill>
                <a:effectLst>
                  <a:outerShdw blurRad="38100" dist="38100" dir="2700000" algn="tl">
                    <a:srgbClr val="000000">
                      <a:alpha val="43137"/>
                    </a:srgbClr>
                  </a:outerShdw>
                </a:effectLst>
              </a:rPr>
              <a:t>Right of Way Process Begins</a:t>
            </a:r>
          </a:p>
          <a:p>
            <a:pPr eaLnBrk="1" hangingPunct="1">
              <a:defRPr/>
            </a:pPr>
            <a:r>
              <a:rPr lang="en-US" sz="2800" b="1" dirty="0" smtClean="0">
                <a:solidFill>
                  <a:srgbClr val="FFFF00"/>
                </a:solidFill>
                <a:effectLst>
                  <a:outerShdw blurRad="38100" dist="38100" dir="2700000" algn="tl">
                    <a:srgbClr val="000000">
                      <a:alpha val="43137"/>
                    </a:srgbClr>
                  </a:outerShdw>
                </a:effectLst>
              </a:rPr>
              <a:t>Late 2025 to 2026</a:t>
            </a:r>
          </a:p>
          <a:p>
            <a:pPr lvl="1" eaLnBrk="1" hangingPunct="1">
              <a:defRPr/>
            </a:pPr>
            <a:r>
              <a:rPr lang="en-US" b="1" dirty="0" smtClean="0">
                <a:solidFill>
                  <a:srgbClr val="FFFF00"/>
                </a:solidFill>
                <a:effectLst>
                  <a:outerShdw blurRad="38100" dist="38100" dir="2700000" algn="tl">
                    <a:srgbClr val="000000">
                      <a:alpha val="43137"/>
                    </a:srgbClr>
                  </a:outerShdw>
                </a:effectLst>
              </a:rPr>
              <a:t>Utility Relocation Begins</a:t>
            </a:r>
          </a:p>
          <a:p>
            <a:pPr eaLnBrk="1" hangingPunct="1">
              <a:defRPr/>
            </a:pPr>
            <a:r>
              <a:rPr lang="en-US" sz="2800" b="1" dirty="0" smtClean="0">
                <a:solidFill>
                  <a:srgbClr val="FFFF00"/>
                </a:solidFill>
                <a:effectLst>
                  <a:outerShdw blurRad="38100" dist="38100" dir="2700000" algn="tl">
                    <a:srgbClr val="000000">
                      <a:alpha val="43137"/>
                    </a:srgbClr>
                  </a:outerShdw>
                </a:effectLst>
              </a:rPr>
              <a:t>Late 2026 to 2027</a:t>
            </a:r>
          </a:p>
          <a:p>
            <a:pPr lvl="1" eaLnBrk="1" hangingPunct="1">
              <a:defRPr/>
            </a:pPr>
            <a:r>
              <a:rPr lang="en-US" b="1" dirty="0" smtClean="0">
                <a:solidFill>
                  <a:srgbClr val="FFFF00"/>
                </a:solidFill>
                <a:effectLst>
                  <a:outerShdw blurRad="38100" dist="38100" dir="2700000" algn="tl">
                    <a:srgbClr val="000000">
                      <a:alpha val="43137"/>
                    </a:srgbClr>
                  </a:outerShdw>
                </a:effectLst>
              </a:rPr>
              <a:t>Construction Begins</a:t>
            </a:r>
          </a:p>
          <a:p>
            <a:pPr marL="457200" lvl="1" indent="0" eaLnBrk="1" hangingPunct="1">
              <a:buNone/>
              <a:defRPr/>
            </a:pPr>
            <a:r>
              <a:rPr lang="en-US" b="1" dirty="0">
                <a:solidFill>
                  <a:srgbClr val="FFFF00"/>
                </a:solidFill>
                <a:effectLst>
                  <a:outerShdw blurRad="38100" dist="38100" dir="2700000" algn="tl">
                    <a:srgbClr val="000000">
                      <a:alpha val="43137"/>
                    </a:srgbClr>
                  </a:outerShdw>
                </a:effectLst>
              </a:rPr>
              <a:t> </a:t>
            </a:r>
            <a:r>
              <a:rPr lang="en-US" b="1" dirty="0" smtClean="0">
                <a:solidFill>
                  <a:srgbClr val="FFFF00"/>
                </a:solidFill>
                <a:effectLst>
                  <a:outerShdw blurRad="38100" dist="38100" dir="2700000" algn="tl">
                    <a:srgbClr val="000000">
                      <a:alpha val="43137"/>
                    </a:srgbClr>
                  </a:outerShdw>
                </a:effectLst>
              </a:rPr>
              <a:t>  </a:t>
            </a:r>
            <a:r>
              <a:rPr lang="en-US" sz="2000" b="1" dirty="0" smtClean="0">
                <a:solidFill>
                  <a:srgbClr val="FFFF00"/>
                </a:solidFill>
                <a:effectLst>
                  <a:outerShdw blurRad="38100" dist="38100" dir="2700000" algn="tl">
                    <a:srgbClr val="000000">
                      <a:alpha val="43137"/>
                    </a:srgbClr>
                  </a:outerShdw>
                </a:effectLst>
              </a:rPr>
              <a:t>* Pending Funding Availability</a:t>
            </a:r>
          </a:p>
        </p:txBody>
      </p:sp>
    </p:spTree>
  </p:cSld>
  <p:clrMapOvr>
    <a:masterClrMapping/>
  </p:clrMapOvr>
  <mc:AlternateContent xmlns:mc="http://schemas.openxmlformats.org/markup-compatibility/2006" xmlns:p14="http://schemas.microsoft.com/office/powerpoint/2010/main">
    <mc:Choice Requires="p14">
      <p:transition spd="slow" p14:dur="2000" advTm="24675"/>
    </mc:Choice>
    <mc:Fallback xmlns="">
      <p:transition spd="slow" advTm="2467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8" name="Rectangle 4"/>
          <p:cNvSpPr>
            <a:spLocks noChangeArrowheads="1"/>
          </p:cNvSpPr>
          <p:nvPr/>
        </p:nvSpPr>
        <p:spPr bwMode="auto">
          <a:xfrm>
            <a:off x="609600" y="0"/>
            <a:ext cx="7772400" cy="1143000"/>
          </a:xfrm>
          <a:prstGeom prst="rect">
            <a:avLst/>
          </a:prstGeom>
          <a:noFill/>
          <a:ln w="9525">
            <a:noFill/>
            <a:miter lim="800000"/>
            <a:headEnd/>
            <a:tailEnd/>
          </a:ln>
          <a:effectLst/>
        </p:spPr>
        <p:txBody>
          <a:bodyPr anchor="ctr"/>
          <a:lstStyle/>
          <a:p>
            <a:pPr algn="ctr" eaLnBrk="1" hangingPunct="1">
              <a:defRPr/>
            </a:pPr>
            <a:r>
              <a:rPr lang="en-US" sz="4400" b="1" dirty="0">
                <a:effectLst>
                  <a:outerShdw blurRad="38100" dist="38100" dir="2700000" algn="tl">
                    <a:srgbClr val="000000"/>
                  </a:outerShdw>
                </a:effectLst>
              </a:rPr>
              <a:t>Project Limits</a:t>
            </a:r>
          </a:p>
        </p:txBody>
      </p:sp>
      <p:pic>
        <p:nvPicPr>
          <p:cNvPr id="6147"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2400" y="1676400"/>
            <a:ext cx="8717279"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7473"/>
    </mc:Choice>
    <mc:Fallback xmlns="">
      <p:transition spd="slow" advTm="3747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0" y="0"/>
            <a:ext cx="9144000" cy="1219200"/>
          </a:xfrm>
        </p:spPr>
        <p:txBody>
          <a:bodyPr/>
          <a:lstStyle/>
          <a:p>
            <a:pPr eaLnBrk="1" hangingPunct="1">
              <a:defRPr/>
            </a:pPr>
            <a:r>
              <a:rPr lang="en-US" b="1" dirty="0" smtClean="0">
                <a:solidFill>
                  <a:srgbClr val="FFFF00"/>
                </a:solidFill>
                <a:effectLst>
                  <a:outerShdw blurRad="38100" dist="38100" dir="2700000" algn="tl">
                    <a:srgbClr val="000000"/>
                  </a:outerShdw>
                </a:effectLst>
              </a:rPr>
              <a:t>Meeting Forms</a:t>
            </a:r>
          </a:p>
        </p:txBody>
      </p:sp>
      <p:pic>
        <p:nvPicPr>
          <p:cNvPr id="22531"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755510" y="768725"/>
            <a:ext cx="3581399" cy="463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105400" y="1600200"/>
            <a:ext cx="3768436"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1749"/>
    </mc:Choice>
    <mc:Fallback xmlns="">
      <p:transition spd="slow" advTm="5174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572000" y="19049"/>
            <a:ext cx="4572000" cy="34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72000" y="3448050"/>
            <a:ext cx="4576138" cy="340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1905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0" name="Rectangle 4"/>
          <p:cNvSpPr>
            <a:spLocks noGrp="1" noChangeArrowheads="1"/>
          </p:cNvSpPr>
          <p:nvPr>
            <p:ph type="ctrTitle"/>
          </p:nvPr>
        </p:nvSpPr>
        <p:spPr>
          <a:xfrm>
            <a:off x="457200" y="3555549"/>
            <a:ext cx="4033837" cy="1066798"/>
          </a:xfrm>
        </p:spPr>
        <p:txBody>
          <a:bodyPr/>
          <a:lstStyle/>
          <a:p>
            <a:pPr eaLnBrk="1" hangingPunct="1">
              <a:defRPr/>
            </a:pPr>
            <a:r>
              <a:rPr lang="en-US" sz="5400" b="1" dirty="0" smtClean="0">
                <a:solidFill>
                  <a:srgbClr val="0000FF"/>
                </a:solidFill>
                <a:effectLst>
                  <a:outerShdw blurRad="38100" dist="38100" dir="2700000" algn="tl">
                    <a:srgbClr val="000000"/>
                  </a:outerShdw>
                </a:effectLst>
              </a:rPr>
              <a:t>Thank You</a:t>
            </a:r>
            <a:r>
              <a:rPr lang="en-US" sz="5400" b="1" dirty="0" smtClean="0">
                <a:solidFill>
                  <a:schemeClr val="accent2"/>
                </a:solidFill>
                <a:effectLst>
                  <a:outerShdw blurRad="38100" dist="38100" dir="2700000" algn="tl">
                    <a:srgbClr val="000000"/>
                  </a:outerShdw>
                </a:effectLst>
              </a:rPr>
              <a:t/>
            </a:r>
            <a:br>
              <a:rPr lang="en-US" sz="5400" b="1" dirty="0" smtClean="0">
                <a:solidFill>
                  <a:schemeClr val="accent2"/>
                </a:solidFill>
                <a:effectLst>
                  <a:outerShdw blurRad="38100" dist="38100" dir="2700000" algn="tl">
                    <a:srgbClr val="000000"/>
                  </a:outerShdw>
                </a:effectLst>
              </a:rPr>
            </a:br>
            <a:endParaRPr lang="en-US" sz="3200" b="1" dirty="0" smtClean="0">
              <a:solidFill>
                <a:schemeClr val="accent2"/>
              </a:solidFill>
              <a:effectLst>
                <a:outerShdw blurRad="38100" dist="38100" dir="2700000" algn="tl">
                  <a:srgbClr val="000000"/>
                </a:outerShdw>
              </a:effectLst>
            </a:endParaRPr>
          </a:p>
        </p:txBody>
      </p:sp>
      <p:graphicFrame>
        <p:nvGraphicFramePr>
          <p:cNvPr id="23559" name="Object 5"/>
          <p:cNvGraphicFramePr>
            <a:graphicFrameLocks noChangeAspect="1"/>
          </p:cNvGraphicFramePr>
          <p:nvPr>
            <p:extLst>
              <p:ext uri="{D42A27DB-BD31-4B8C-83A1-F6EECF244321}">
                <p14:modId xmlns:p14="http://schemas.microsoft.com/office/powerpoint/2010/main" val="6839093"/>
              </p:ext>
            </p:extLst>
          </p:nvPr>
        </p:nvGraphicFramePr>
        <p:xfrm>
          <a:off x="32657" y="6303886"/>
          <a:ext cx="1338943" cy="387425"/>
        </p:xfrm>
        <a:graphic>
          <a:graphicData uri="http://schemas.openxmlformats.org/presentationml/2006/ole">
            <mc:AlternateContent xmlns:mc="http://schemas.openxmlformats.org/markup-compatibility/2006">
              <mc:Choice xmlns:v="urn:schemas-microsoft-com:vml" Requires="v">
                <p:oleObj spid="_x0000_s23630" name="CorelDRAW" r:id="rId8" imgW="2492502" imgH="720954" progId="CorelDRAW.Graphic.9">
                  <p:embed/>
                </p:oleObj>
              </mc:Choice>
              <mc:Fallback>
                <p:oleObj name="CorelDRAW" r:id="rId8" imgW="2492502" imgH="720954" progId="CorelDRAW.Graphic.9">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7" y="6303886"/>
                        <a:ext cx="1338943" cy="387425"/>
                      </a:xfrm>
                      <a:prstGeom prst="rect">
                        <a:avLst/>
                      </a:prstGeom>
                      <a:noFill/>
                      <a:ln>
                        <a:noFill/>
                      </a:ln>
                      <a:extLst/>
                    </p:spPr>
                  </p:pic>
                </p:oleObj>
              </mc:Fallback>
            </mc:AlternateContent>
          </a:graphicData>
        </a:graphic>
      </p:graphicFrame>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8101" y="6035650"/>
            <a:ext cx="1447799" cy="822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52"/>
    </mc:Choice>
    <mc:Fallback xmlns="">
      <p:transition spd="slow" advTm="1185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38200"/>
          </a:xfrm>
        </p:spPr>
        <p:txBody>
          <a:bodyPr/>
          <a:lstStyle/>
          <a:p>
            <a:pPr>
              <a:defRPr/>
            </a:pPr>
            <a:r>
              <a:rPr lang="en-US" b="1" dirty="0" smtClean="0">
                <a:solidFill>
                  <a:srgbClr val="FFFF00"/>
                </a:solidFill>
                <a:effectLst>
                  <a:outerShdw blurRad="38100" dist="38100" dir="2700000" algn="tl">
                    <a:srgbClr val="000000"/>
                  </a:outerShdw>
                </a:effectLst>
              </a:rPr>
              <a:t>Existing Conditions</a:t>
            </a:r>
            <a:r>
              <a:rPr lang="en-US" b="1" dirty="0">
                <a:effectLst>
                  <a:outerShdw blurRad="38100" dist="38100" dir="2700000" algn="tl">
                    <a:srgbClr val="000000"/>
                  </a:outerShdw>
                </a:effectLst>
              </a:rPr>
              <a:t/>
            </a:r>
            <a:br>
              <a:rPr lang="en-US" b="1" dirty="0">
                <a:effectLst>
                  <a:outerShdw blurRad="38100" dist="38100" dir="2700000" algn="tl">
                    <a:srgbClr val="000000"/>
                  </a:outerShdw>
                </a:effectLst>
              </a:rPr>
            </a:br>
            <a:endParaRPr lang="en-US" dirty="0">
              <a:solidFill>
                <a:srgbClr val="FFFF00"/>
              </a:solidFill>
            </a:endParaRPr>
          </a:p>
        </p:txBody>
      </p:sp>
      <p:pic>
        <p:nvPicPr>
          <p:cNvPr id="7171"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08000" y="1156607"/>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165" t="-1" r="6819" b="29130"/>
          <a:stretch/>
        </p:blipFill>
        <p:spPr bwMode="auto">
          <a:xfrm>
            <a:off x="4820254" y="1143000"/>
            <a:ext cx="3854354"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363054" y="3581400"/>
            <a:ext cx="387773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4010479"/>
            <a:ext cx="3429000" cy="2571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52"/>
    </mc:Choice>
    <mc:Fallback xmlns="">
      <p:transition spd="slow" advTm="2845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696200" cy="762000"/>
          </a:xfrm>
        </p:spPr>
        <p:txBody>
          <a:bodyPr/>
          <a:lstStyle/>
          <a:p>
            <a:pPr>
              <a:defRPr/>
            </a:pPr>
            <a:r>
              <a:rPr lang="en-US" sz="3200" b="1" dirty="0" smtClean="0">
                <a:solidFill>
                  <a:srgbClr val="FFFF00"/>
                </a:solidFill>
                <a:effectLst>
                  <a:outerShdw blurRad="38100" dist="38100" dir="2700000" algn="tl">
                    <a:srgbClr val="000000"/>
                  </a:outerShdw>
                </a:effectLst>
              </a:rPr>
              <a:t>Purpose and Need</a:t>
            </a:r>
            <a:endParaRPr lang="en-US" sz="3200" dirty="0"/>
          </a:p>
        </p:txBody>
      </p:sp>
      <p:sp>
        <p:nvSpPr>
          <p:cNvPr id="8195" name="TextBox 3"/>
          <p:cNvSpPr txBox="1">
            <a:spLocks noChangeArrowheads="1"/>
          </p:cNvSpPr>
          <p:nvPr/>
        </p:nvSpPr>
        <p:spPr bwMode="auto">
          <a:xfrm>
            <a:off x="571500" y="1554163"/>
            <a:ext cx="7924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FFFF00"/>
                </a:solidFill>
              </a:rPr>
              <a:t>This project was undertaken to address the current roadway deficiencies, which include narrow shoulders and inadequate sight distance at intersections and over hilltops, and to improve safety, mobility and connectivity for this region of Carter County.</a:t>
            </a:r>
          </a:p>
        </p:txBody>
      </p:sp>
      <p:sp>
        <p:nvSpPr>
          <p:cNvPr id="4" name="Title 1"/>
          <p:cNvSpPr txBox="1">
            <a:spLocks/>
          </p:cNvSpPr>
          <p:nvPr/>
        </p:nvSpPr>
        <p:spPr bwMode="auto">
          <a:xfrm>
            <a:off x="685800" y="34290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200" b="1" kern="0" dirty="0" smtClean="0">
                <a:solidFill>
                  <a:srgbClr val="FFFF00"/>
                </a:solidFill>
                <a:effectLst>
                  <a:outerShdw blurRad="38100" dist="38100" dir="2700000" algn="tl">
                    <a:srgbClr val="000000"/>
                  </a:outerShdw>
                </a:effectLst>
              </a:rPr>
              <a:t>Environmental Analysis</a:t>
            </a:r>
            <a:endParaRPr lang="en-US" sz="3200" kern="0" dirty="0"/>
          </a:p>
        </p:txBody>
      </p:sp>
      <p:pic>
        <p:nvPicPr>
          <p:cNvPr id="8198"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9153" b="19355"/>
          <a:stretch/>
        </p:blipFill>
        <p:spPr bwMode="auto">
          <a:xfrm>
            <a:off x="279977" y="4317689"/>
            <a:ext cx="2706788" cy="202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180159" y="4648200"/>
            <a:ext cx="2493845" cy="187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7617" t="8333" r="14258" b="12500"/>
          <a:stretch/>
        </p:blipFill>
        <p:spPr bwMode="auto">
          <a:xfrm>
            <a:off x="5867400" y="4317689"/>
            <a:ext cx="2763955" cy="210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1436"/>
    </mc:Choice>
    <mc:Fallback xmlns="">
      <p:transition spd="slow" advTm="5143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8275"/>
            <a:ext cx="7696200" cy="822325"/>
          </a:xfrm>
        </p:spPr>
        <p:txBody>
          <a:bodyPr/>
          <a:lstStyle/>
          <a:p>
            <a:pPr>
              <a:defRPr/>
            </a:pPr>
            <a:r>
              <a:rPr lang="en-US" b="1" dirty="0" smtClean="0">
                <a:solidFill>
                  <a:srgbClr val="FFFF00"/>
                </a:solidFill>
                <a:effectLst>
                  <a:outerShdw blurRad="38100" dist="38100" dir="2700000" algn="tl">
                    <a:srgbClr val="000000"/>
                  </a:outerShdw>
                </a:effectLst>
              </a:rPr>
              <a:t>Traffic</a:t>
            </a:r>
            <a:endParaRPr lang="en-US" dirty="0"/>
          </a:p>
        </p:txBody>
      </p:sp>
      <p:pic>
        <p:nvPicPr>
          <p:cNvPr id="9219"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50421" y="990600"/>
            <a:ext cx="355105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0" y="990600"/>
            <a:ext cx="3551050" cy="54879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105"/>
    </mc:Choice>
    <mc:Fallback xmlns="">
      <p:transition spd="slow" advTm="2510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8" name="Rectangle 4"/>
          <p:cNvSpPr>
            <a:spLocks noChangeArrowheads="1"/>
          </p:cNvSpPr>
          <p:nvPr/>
        </p:nvSpPr>
        <p:spPr bwMode="auto">
          <a:xfrm>
            <a:off x="533400" y="125413"/>
            <a:ext cx="7772400" cy="1143000"/>
          </a:xfrm>
          <a:prstGeom prst="rect">
            <a:avLst/>
          </a:prstGeom>
          <a:noFill/>
          <a:ln w="9525">
            <a:noFill/>
            <a:miter lim="800000"/>
            <a:headEnd/>
            <a:tailEnd/>
          </a:ln>
          <a:effectLst/>
        </p:spPr>
        <p:txBody>
          <a:bodyPr anchor="ctr"/>
          <a:lstStyle/>
          <a:p>
            <a:pPr algn="ctr" eaLnBrk="1" hangingPunct="1">
              <a:defRPr/>
            </a:pPr>
            <a:r>
              <a:rPr lang="en-US" sz="4400" b="1" dirty="0">
                <a:effectLst>
                  <a:outerShdw blurRad="38100" dist="38100" dir="2700000" algn="tl">
                    <a:srgbClr val="000000"/>
                  </a:outerShdw>
                </a:effectLst>
              </a:rPr>
              <a:t>Roadway Design Sections</a:t>
            </a:r>
          </a:p>
        </p:txBody>
      </p:sp>
      <p:pic>
        <p:nvPicPr>
          <p:cNvPr id="1126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06990" y="1204382"/>
            <a:ext cx="3844177" cy="252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5"/>
          <p:cNvSpPr txBox="1">
            <a:spLocks noChangeArrowheads="1"/>
          </p:cNvSpPr>
          <p:nvPr/>
        </p:nvSpPr>
        <p:spPr bwMode="auto">
          <a:xfrm>
            <a:off x="5181600" y="4836066"/>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a:solidFill>
                  <a:srgbClr val="FFFF00"/>
                </a:solidFill>
              </a:rPr>
              <a:t>3-Lane </a:t>
            </a:r>
            <a:r>
              <a:rPr lang="en-US" altLang="en-US" sz="1800" dirty="0" smtClean="0">
                <a:solidFill>
                  <a:srgbClr val="FFFF00"/>
                </a:solidFill>
              </a:rPr>
              <a:t>Urban Section With Curb and Gutter</a:t>
            </a:r>
            <a:endParaRPr lang="en-US" altLang="en-US" sz="1800" dirty="0">
              <a:solidFill>
                <a:srgbClr val="FFFF00"/>
              </a:solidFill>
            </a:endParaRPr>
          </a:p>
        </p:txBody>
      </p:sp>
      <p:pic>
        <p:nvPicPr>
          <p:cNvPr id="11269"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68839" y="2200824"/>
            <a:ext cx="4366715" cy="252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5"/>
          <p:cNvSpPr txBox="1">
            <a:spLocks noChangeArrowheads="1"/>
          </p:cNvSpPr>
          <p:nvPr/>
        </p:nvSpPr>
        <p:spPr bwMode="auto">
          <a:xfrm>
            <a:off x="4321523" y="1275159"/>
            <a:ext cx="327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a:solidFill>
                  <a:srgbClr val="FFFF00"/>
                </a:solidFill>
              </a:rPr>
              <a:t>2</a:t>
            </a:r>
            <a:r>
              <a:rPr lang="en-US" altLang="en-US" sz="1800" dirty="0" smtClean="0">
                <a:solidFill>
                  <a:srgbClr val="FFFF00"/>
                </a:solidFill>
              </a:rPr>
              <a:t>-Lane </a:t>
            </a:r>
            <a:r>
              <a:rPr lang="en-US" altLang="en-US" sz="1800" dirty="0">
                <a:solidFill>
                  <a:srgbClr val="FFFF00"/>
                </a:solidFill>
              </a:rPr>
              <a:t>Rural Section </a:t>
            </a:r>
            <a:r>
              <a:rPr lang="en-US" altLang="en-US" sz="1800" dirty="0" smtClean="0">
                <a:solidFill>
                  <a:srgbClr val="FFFF00"/>
                </a:solidFill>
              </a:rPr>
              <a:t>With Paved Shoulders</a:t>
            </a:r>
            <a:endParaRPr lang="en-US" altLang="en-US" sz="1800" dirty="0">
              <a:solidFill>
                <a:srgbClr val="FFFF00"/>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15" y="4096400"/>
            <a:ext cx="4109621" cy="2370470"/>
          </a:xfrm>
          <a:prstGeom prst="rect">
            <a:avLst/>
          </a:prstGeom>
        </p:spPr>
      </p:pic>
      <p:sp>
        <p:nvSpPr>
          <p:cNvPr id="9" name="TextBox 5"/>
          <p:cNvSpPr txBox="1">
            <a:spLocks noChangeArrowheads="1"/>
          </p:cNvSpPr>
          <p:nvPr/>
        </p:nvSpPr>
        <p:spPr bwMode="auto">
          <a:xfrm>
            <a:off x="4321523" y="5758403"/>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a:solidFill>
                  <a:srgbClr val="FFFF00"/>
                </a:solidFill>
              </a:rPr>
              <a:t>3-Lane </a:t>
            </a:r>
            <a:r>
              <a:rPr lang="en-US" altLang="en-US" sz="1800" dirty="0" smtClean="0">
                <a:solidFill>
                  <a:srgbClr val="FFFF00"/>
                </a:solidFill>
              </a:rPr>
              <a:t>Rural Section With Paved Shoulders</a:t>
            </a:r>
            <a:endParaRPr lang="en-US" altLang="en-US" sz="1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7151"/>
    </mc:Choice>
    <mc:Fallback xmlns="">
      <p:transition spd="slow" advTm="4715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33400" y="152400"/>
            <a:ext cx="7772400" cy="1143000"/>
          </a:xfrm>
          <a:prstGeom prst="rect">
            <a:avLst/>
          </a:prstGeom>
          <a:noFill/>
          <a:ln w="9525">
            <a:noFill/>
            <a:miter lim="800000"/>
            <a:headEnd/>
            <a:tailEnd/>
          </a:ln>
          <a:effectLst/>
        </p:spPr>
        <p:txBody>
          <a:bodyPr anchor="ctr"/>
          <a:lstStyle/>
          <a:p>
            <a:pPr algn="ctr" eaLnBrk="1" hangingPunct="1">
              <a:defRPr/>
            </a:pPr>
            <a:r>
              <a:rPr lang="en-US" sz="4400" b="1" dirty="0" smtClean="0">
                <a:effectLst>
                  <a:outerShdw blurRad="38100" dist="38100" dir="2700000" algn="tl">
                    <a:srgbClr val="000000"/>
                  </a:outerShdw>
                </a:effectLst>
              </a:rPr>
              <a:t>Corridor Alternatives</a:t>
            </a:r>
            <a:endParaRPr lang="en-US" sz="4400" b="1" dirty="0">
              <a:effectLst>
                <a:outerShdw blurRad="38100" dist="38100" dir="2700000" algn="tl">
                  <a:srgbClr val="000000"/>
                </a:outerShdw>
              </a:effectLst>
            </a:endParaRPr>
          </a:p>
        </p:txBody>
      </p:sp>
      <p:pic>
        <p:nvPicPr>
          <p:cNvPr id="1229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8185" y="1494911"/>
            <a:ext cx="8979136" cy="361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9168"/>
    </mc:Choice>
    <mc:Fallback xmlns="">
      <p:transition spd="slow" advTm="5916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0" y="0"/>
            <a:ext cx="9144000" cy="1447800"/>
          </a:xfrm>
        </p:spPr>
        <p:txBody>
          <a:bodyPr/>
          <a:lstStyle/>
          <a:p>
            <a:pPr eaLnBrk="1" hangingPunct="1">
              <a:defRPr/>
            </a:pPr>
            <a:r>
              <a:rPr lang="en-US" sz="3200" b="1" dirty="0" smtClean="0">
                <a:solidFill>
                  <a:srgbClr val="FFFF00"/>
                </a:solidFill>
                <a:effectLst>
                  <a:outerShdw blurRad="38100" dist="38100" dir="2700000" algn="tl">
                    <a:srgbClr val="000000"/>
                  </a:outerShdw>
                </a:effectLst>
              </a:rPr>
              <a:t>Alternative 1: 55mph Cross-Country</a:t>
            </a:r>
            <a:r>
              <a:rPr lang="en-US" sz="2400" b="1" dirty="0" smtClean="0">
                <a:solidFill>
                  <a:srgbClr val="FFFF00"/>
                </a:solidFill>
                <a:effectLst>
                  <a:outerShdw blurRad="38100" dist="38100" dir="2700000" algn="tl">
                    <a:srgbClr val="000000"/>
                  </a:outerShdw>
                </a:effectLst>
              </a:rPr>
              <a:t/>
            </a:r>
            <a:br>
              <a:rPr lang="en-US" sz="2400" b="1" dirty="0" smtClean="0">
                <a:solidFill>
                  <a:srgbClr val="FFFF00"/>
                </a:solidFill>
                <a:effectLst>
                  <a:outerShdw blurRad="38100" dist="38100" dir="2700000" algn="tl">
                    <a:srgbClr val="000000"/>
                  </a:outerShdw>
                </a:effectLst>
              </a:rPr>
            </a:br>
            <a:r>
              <a:rPr lang="en-US" sz="2400" b="1" dirty="0" smtClean="0">
                <a:solidFill>
                  <a:srgbClr val="FFFF00"/>
                </a:solidFill>
                <a:effectLst>
                  <a:outerShdw blurRad="38100" dist="38100" dir="2700000" algn="tl">
                    <a:srgbClr val="000000"/>
                  </a:outerShdw>
                </a:effectLst>
              </a:rPr>
              <a:t>2-Lane and 3-Lane Rural</a:t>
            </a:r>
          </a:p>
        </p:txBody>
      </p:sp>
      <p:pic>
        <p:nvPicPr>
          <p:cNvPr id="13315"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26999" y="1447800"/>
            <a:ext cx="889000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81000" y="5758402"/>
            <a:ext cx="7467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smtClean="0">
                <a:solidFill>
                  <a:srgbClr val="FFFF00"/>
                </a:solidFill>
              </a:rPr>
              <a:t>Total Construction, Right of Way, and Utility Cost: $30,448,000</a:t>
            </a:r>
          </a:p>
          <a:p>
            <a:pPr algn="ctr">
              <a:spcBef>
                <a:spcPct val="0"/>
              </a:spcBef>
              <a:buFontTx/>
              <a:buNone/>
            </a:pPr>
            <a:r>
              <a:rPr lang="en-US" altLang="en-US" sz="1800" dirty="0" smtClean="0">
                <a:solidFill>
                  <a:srgbClr val="FFFF00"/>
                </a:solidFill>
              </a:rPr>
              <a:t>Relocations: 3 (2 Residential and 1 Commercial)</a:t>
            </a:r>
          </a:p>
          <a:p>
            <a:pPr algn="ctr">
              <a:spcBef>
                <a:spcPct val="0"/>
              </a:spcBef>
              <a:buFontTx/>
              <a:buNone/>
            </a:pPr>
            <a:r>
              <a:rPr lang="en-US" altLang="en-US" sz="1800" dirty="0" smtClean="0">
                <a:solidFill>
                  <a:srgbClr val="FFFF00"/>
                </a:solidFill>
              </a:rPr>
              <a:t>Right of Way Acreage: 40.9 Acres</a:t>
            </a:r>
            <a:endParaRPr lang="en-US" altLang="en-US" sz="1800" dirty="0">
              <a:solidFill>
                <a:srgbClr val="FFFF00"/>
              </a:solidFill>
            </a:endParaRPr>
          </a:p>
        </p:txBody>
      </p:sp>
      <p:cxnSp>
        <p:nvCxnSpPr>
          <p:cNvPr id="3" name="Straight Connector 2"/>
          <p:cNvCxnSpPr/>
          <p:nvPr/>
        </p:nvCxnSpPr>
        <p:spPr bwMode="auto">
          <a:xfrm>
            <a:off x="1295400" y="2286000"/>
            <a:ext cx="914400" cy="914400"/>
          </a:xfrm>
          <a:prstGeom prst="line">
            <a:avLst/>
          </a:prstGeom>
          <a:noFill/>
          <a:ln w="9525" cap="flat" cmpd="sng" algn="ctr">
            <a:noFill/>
            <a:prstDash val="solid"/>
            <a:round/>
            <a:headEnd type="none" w="med" len="med"/>
            <a:tailEnd type="none" w="med" len="med"/>
          </a:ln>
          <a:effectLst/>
        </p:spPr>
      </p:cxnSp>
      <p:cxnSp>
        <p:nvCxnSpPr>
          <p:cNvPr id="7" name="Straight Connector 6"/>
          <p:cNvCxnSpPr/>
          <p:nvPr/>
        </p:nvCxnSpPr>
        <p:spPr bwMode="auto">
          <a:xfrm>
            <a:off x="1295400" y="2286000"/>
            <a:ext cx="1752600" cy="1066800"/>
          </a:xfrm>
          <a:prstGeom prst="line">
            <a:avLst/>
          </a:prstGeom>
          <a:noFill/>
          <a:ln w="9525" cap="flat" cmpd="sng" algn="ctr">
            <a:noFill/>
            <a:prstDash val="solid"/>
            <a:round/>
            <a:headEnd type="none"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spd="slow" p14:dur="2000" advTm="34770"/>
    </mc:Choice>
    <mc:Fallback xmlns="">
      <p:transition spd="slow" advTm="3477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0" y="0"/>
            <a:ext cx="9144000" cy="1447800"/>
          </a:xfrm>
        </p:spPr>
        <p:txBody>
          <a:bodyPr/>
          <a:lstStyle/>
          <a:p>
            <a:pPr eaLnBrk="1" hangingPunct="1">
              <a:defRPr/>
            </a:pPr>
            <a:r>
              <a:rPr lang="en-US" sz="3200" b="1" dirty="0" smtClean="0">
                <a:solidFill>
                  <a:srgbClr val="FFFF00"/>
                </a:solidFill>
                <a:effectLst>
                  <a:outerShdw blurRad="38100" dist="38100" dir="2700000" algn="tl">
                    <a:srgbClr val="000000"/>
                  </a:outerShdw>
                </a:effectLst>
              </a:rPr>
              <a:t>Alternative 1: 55mph Cross-Country</a:t>
            </a:r>
            <a:r>
              <a:rPr lang="en-US" b="1" dirty="0">
                <a:solidFill>
                  <a:srgbClr val="FFFF00"/>
                </a:solidFill>
                <a:effectLst>
                  <a:outerShdw blurRad="38100" dist="38100" dir="2700000" algn="tl">
                    <a:srgbClr val="000000"/>
                  </a:outerShdw>
                </a:effectLst>
              </a:rPr>
              <a:t/>
            </a:r>
            <a:br>
              <a:rPr lang="en-US" b="1" dirty="0">
                <a:solidFill>
                  <a:srgbClr val="FFFF00"/>
                </a:solidFill>
                <a:effectLst>
                  <a:outerShdw blurRad="38100" dist="38100" dir="2700000" algn="tl">
                    <a:srgbClr val="000000"/>
                  </a:outerShdw>
                </a:effectLst>
              </a:rPr>
            </a:br>
            <a:r>
              <a:rPr lang="en-US" sz="2400" b="1" dirty="0" smtClean="0">
                <a:solidFill>
                  <a:srgbClr val="FFFF00"/>
                </a:solidFill>
                <a:effectLst>
                  <a:outerShdw blurRad="38100" dist="38100" dir="2700000" algn="tl">
                    <a:srgbClr val="000000"/>
                  </a:outerShdw>
                </a:effectLst>
              </a:rPr>
              <a:t>2-Lane and 3-Lane Rural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371600"/>
            <a:ext cx="8382000" cy="512768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9584" y="1447800"/>
            <a:ext cx="2079287"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010"/>
    </mc:Choice>
    <mc:Fallback xmlns="">
      <p:transition spd="slow" advTm="58010"/>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43000" marR="0" indent="-2286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43000" marR="0" indent="-2286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5398ED0C375144BB148E38DD0E789D" ma:contentTypeVersion="2" ma:contentTypeDescription="Create a new document." ma:contentTypeScope="" ma:versionID="adbc00f60c06cc886c71bac0c9bbfe0a">
  <xsd:schema xmlns:xsd="http://www.w3.org/2001/XMLSchema" xmlns:xs="http://www.w3.org/2001/XMLSchema" xmlns:p="http://schemas.microsoft.com/office/2006/metadata/properties" xmlns:ns1="http://schemas.microsoft.com/sharepoint/v3" targetNamespace="http://schemas.microsoft.com/office/2006/metadata/properties" ma:root="true" ma:fieldsID="77495c11f9cb744321fa7fed5f64acff"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0C79756-226D-4CEA-9037-521D9FF8F86C}"/>
</file>

<file path=customXml/itemProps2.xml><?xml version="1.0" encoding="utf-8"?>
<ds:datastoreItem xmlns:ds="http://schemas.openxmlformats.org/officeDocument/2006/customXml" ds:itemID="{684508FA-9DE8-43C8-8E84-8195BF39FADC}"/>
</file>

<file path=customXml/itemProps3.xml><?xml version="1.0" encoding="utf-8"?>
<ds:datastoreItem xmlns:ds="http://schemas.openxmlformats.org/officeDocument/2006/customXml" ds:itemID="{14E80D28-470F-422B-9BF8-864AE31FC4E0}"/>
</file>

<file path=docProps/app.xml><?xml version="1.0" encoding="utf-8"?>
<Properties xmlns="http://schemas.openxmlformats.org/officeDocument/2006/extended-properties" xmlns:vt="http://schemas.openxmlformats.org/officeDocument/2006/docPropsVTypes">
  <TotalTime>10539</TotalTime>
  <Words>1288</Words>
  <Application>Microsoft Office PowerPoint</Application>
  <PresentationFormat>On-screen Show (4:3)</PresentationFormat>
  <Paragraphs>99</Paragraphs>
  <Slides>21</Slides>
  <Notes>21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5" baseType="lpstr">
      <vt:lpstr>Times New Roman</vt:lpstr>
      <vt:lpstr>Wingdings</vt:lpstr>
      <vt:lpstr>Default Design</vt:lpstr>
      <vt:lpstr>CorelDRAW</vt:lpstr>
      <vt:lpstr>US 60 Public Meeting December 7, 2023</vt:lpstr>
      <vt:lpstr>PowerPoint Presentation</vt:lpstr>
      <vt:lpstr>Existing Conditions </vt:lpstr>
      <vt:lpstr>Purpose and Need</vt:lpstr>
      <vt:lpstr>Traffic</vt:lpstr>
      <vt:lpstr>PowerPoint Presentation</vt:lpstr>
      <vt:lpstr>PowerPoint Presentation</vt:lpstr>
      <vt:lpstr>Alternative 1: 55mph Cross-Country 2-Lane and 3-Lane Rural</vt:lpstr>
      <vt:lpstr>Alternative 1: 55mph Cross-Country 2-Lane and 3-Lane Rural</vt:lpstr>
      <vt:lpstr>Alternative 1: 55mph Cross-Country 2-Lane and 3-Lane Rural</vt:lpstr>
      <vt:lpstr>Alternative 2: 55mph Cross-Country Connector       2-Lane Rural</vt:lpstr>
      <vt:lpstr>Alternative 3: 45mph On-Corridor 3-Lane Urban Curb and Gutter</vt:lpstr>
      <vt:lpstr>Alternative 3: 45mph On-Corridor 3-Lane Urban Curb and Gutter</vt:lpstr>
      <vt:lpstr>Alternative 3: 45mph On-Corridor 3-Lane Urban Curb and Gutter</vt:lpstr>
      <vt:lpstr>Alternative 4: 45mph On-Corridor 2-Lane Rural to 3-Lane Urban Curb and Gutter</vt:lpstr>
      <vt:lpstr>Alternative 4: 45mph On-Corridor 2-Lane Rural to 3-Lane Urban Curb and Gutter</vt:lpstr>
      <vt:lpstr>Alternative 4: 45mph On-Corridor 2-Lane Rural to 3-Lane Urban Curb and Gutter</vt:lpstr>
      <vt:lpstr>Current Six-Year Highway Plan</vt:lpstr>
      <vt:lpstr>Future Steps *</vt:lpstr>
      <vt:lpstr>Meeting Forms</vt:lpstr>
      <vt:lpstr>Thank You </vt:lpstr>
    </vt:vector>
  </TitlesOfParts>
  <Company>Palmer Engineering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dc:creator>
  <cp:lastModifiedBy>Jeff Cowan</cp:lastModifiedBy>
  <cp:revision>453</cp:revision>
  <cp:lastPrinted>2021-12-03T13:08:08Z</cp:lastPrinted>
  <dcterms:created xsi:type="dcterms:W3CDTF">2002-01-24T21:09:34Z</dcterms:created>
  <dcterms:modified xsi:type="dcterms:W3CDTF">2023-11-30T15:42:45Z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0x010100425398ED0C375144BB148E38DD0E789D</vt:lpwstr>
  </property>
</Properties>
</file>