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0"/>
  </p:notesMasterIdLst>
  <p:sldIdLst>
    <p:sldId id="256" r:id="rId2"/>
    <p:sldId id="260" r:id="rId3"/>
    <p:sldId id="262" r:id="rId4"/>
    <p:sldId id="263" r:id="rId5"/>
    <p:sldId id="264" r:id="rId6"/>
    <p:sldId id="258" r:id="rId7"/>
    <p:sldId id="267" r:id="rId8"/>
    <p:sldId id="266" r:id="rId9"/>
    <p:sldId id="268" r:id="rId10"/>
    <p:sldId id="269" r:id="rId11"/>
    <p:sldId id="270" r:id="rId12"/>
    <p:sldId id="271" r:id="rId13"/>
    <p:sldId id="272" r:id="rId14"/>
    <p:sldId id="273" r:id="rId15"/>
    <p:sldId id="259" r:id="rId16"/>
    <p:sldId id="265" r:id="rId17"/>
    <p:sldId id="257" r:id="rId18"/>
    <p:sldId id="261"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5" d="100"/>
          <a:sy n="75" d="100"/>
        </p:scale>
        <p:origin x="-330" y="9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47F25-7E7F-4E9F-8F93-D7C30D1DF743}" type="datetimeFigureOut">
              <a:rPr lang="en-US" smtClean="0"/>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2CC60-F89E-4B03-918D-3D919BFC303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EDD096-82B0-40EF-9972-AFC8CC597243}"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also repeated in the FHWA 1273</a:t>
            </a:r>
            <a:r>
              <a:rPr lang="en-US" baseline="0" dirty="0" smtClean="0"/>
              <a:t> which is in all federal proposals.</a:t>
            </a:r>
            <a:endParaRPr lang="en-US" dirty="0"/>
          </a:p>
        </p:txBody>
      </p:sp>
      <p:sp>
        <p:nvSpPr>
          <p:cNvPr id="4" name="Slide Number Placeholder 3"/>
          <p:cNvSpPr>
            <a:spLocks noGrp="1"/>
          </p:cNvSpPr>
          <p:nvPr>
            <p:ph type="sldNum" sz="quarter" idx="10"/>
          </p:nvPr>
        </p:nvSpPr>
        <p:spPr/>
        <p:txBody>
          <a:bodyPr/>
          <a:lstStyle/>
          <a:p>
            <a:fld id="{99EDD096-82B0-40EF-9972-AFC8CC59724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sz="quarter"/>
          </p:nvPr>
        </p:nvSpPr>
        <p:spPr>
          <a:xfrm>
            <a:off x="2590800" y="2640013"/>
            <a:ext cx="6019800" cy="1230312"/>
          </a:xfrm>
        </p:spPr>
        <p:txBody>
          <a:bodyPr/>
          <a:lstStyle>
            <a:lvl1pPr algn="r">
              <a:defRPr sz="3800"/>
            </a:lvl1pPr>
          </a:lstStyle>
          <a:p>
            <a:r>
              <a:rPr lang="en-US"/>
              <a:t>Click to edit Master title style</a:t>
            </a:r>
          </a:p>
        </p:txBody>
      </p:sp>
      <p:sp>
        <p:nvSpPr>
          <p:cNvPr id="64515" name="Rectangle 3"/>
          <p:cNvSpPr>
            <a:spLocks noGrp="1" noChangeArrowheads="1"/>
          </p:cNvSpPr>
          <p:nvPr>
            <p:ph type="subTitle" sz="quarter" idx="1"/>
          </p:nvPr>
        </p:nvSpPr>
        <p:spPr>
          <a:xfrm>
            <a:off x="2590800" y="3867150"/>
            <a:ext cx="6019800" cy="685800"/>
          </a:xfrm>
        </p:spPr>
        <p:txBody>
          <a:bodyPr/>
          <a:lstStyle>
            <a:lvl1pPr marL="0" indent="0" algn="r">
              <a:buFontTx/>
              <a:buNone/>
              <a:defRPr sz="1800"/>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dirty="0">
                <a:solidFill>
                  <a:schemeClr val="bg1"/>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chemeClr val="bg1"/>
                </a:solidFill>
              </a:defRPr>
            </a:lvl1pPr>
          </a:lstStyle>
          <a:p>
            <a:pPr>
              <a:defRPr/>
            </a:pPr>
            <a:fld id="{BEFA6AC2-4E20-4EC3-BEBD-B0F688772F5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0E4DD-C34F-4FB3-AFCB-3D94E07677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81000"/>
            <a:ext cx="20002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848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300888-9B57-4EBE-AF7A-68EF7021FBE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D3B0A-C6ED-4F3B-AE26-0FC7E06A159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3FB47-EBD8-4D0E-B3EE-8E1AB49BB6F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C643F-A508-421E-B22B-7FB5015B74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925152-C673-48B5-A72D-033422682D8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quarter"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B63635-1EEB-4B45-B577-4943968AED5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quarter"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96017A-474D-409F-B7E6-95BE26931B2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10C7E5-3B94-4FB6-B505-860FA1ECE8B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4983D6-630F-4A8F-BE83-7F3950CC9E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01000" cy="11572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quarter" idx="2"/>
          </p:nvPr>
        </p:nvSpPr>
        <p:spPr bwMode="auto">
          <a:xfrm>
            <a:off x="228600" y="6324600"/>
            <a:ext cx="167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solidFill>
                  <a:srgbClr val="000000"/>
                </a:solidFill>
                <a:latin typeface="+mn-lt"/>
                <a:cs typeface="Times New Roman" pitchFamily="18" charset="0"/>
              </a:defRPr>
            </a:lvl1pPr>
          </a:lstStyle>
          <a:p>
            <a:pPr>
              <a:defRPr/>
            </a:pPr>
            <a:endParaRPr lang="en-US"/>
          </a:p>
        </p:txBody>
      </p:sp>
      <p:sp>
        <p:nvSpPr>
          <p:cNvPr id="63493" name="Rectangle 5"/>
          <p:cNvSpPr>
            <a:spLocks noGrp="1" noChangeArrowheads="1"/>
          </p:cNvSpPr>
          <p:nvPr>
            <p:ph type="ftr" sz="quarter" idx="3"/>
          </p:nvPr>
        </p:nvSpPr>
        <p:spPr bwMode="auto">
          <a:xfrm>
            <a:off x="2057400" y="6324600"/>
            <a:ext cx="2895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solidFill>
                  <a:srgbClr val="000000"/>
                </a:solidFill>
                <a:latin typeface="+mn-lt"/>
                <a:cs typeface="Times New Roman" pitchFamily="18" charset="0"/>
              </a:defRPr>
            </a:lvl1pPr>
          </a:lstStyle>
          <a:p>
            <a:pPr>
              <a:defRPr/>
            </a:pPr>
            <a:endParaRPr lang="en-US"/>
          </a:p>
        </p:txBody>
      </p:sp>
      <p:sp>
        <p:nvSpPr>
          <p:cNvPr id="63494" name="Rectangle 6"/>
          <p:cNvSpPr>
            <a:spLocks noGrp="1" noChangeArrowheads="1"/>
          </p:cNvSpPr>
          <p:nvPr>
            <p:ph type="sldNum" sz="quarter" idx="4"/>
          </p:nvPr>
        </p:nvSpPr>
        <p:spPr bwMode="auto">
          <a:xfrm>
            <a:off x="7772400" y="632460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mn-lt"/>
                <a:cs typeface="Times New Roman" pitchFamily="18" charset="0"/>
              </a:defRPr>
            </a:lvl1pPr>
          </a:lstStyle>
          <a:p>
            <a:pPr>
              <a:defRPr/>
            </a:pPr>
            <a:fld id="{C700EE2D-5C38-4D85-B427-BAF4B60E7F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Century Gothic" pitchFamily="34" charset="0"/>
        </a:defRPr>
      </a:lvl2pPr>
      <a:lvl3pPr algn="l" rtl="0" eaLnBrk="0" fontAlgn="base" hangingPunct="0">
        <a:spcBef>
          <a:spcPct val="0"/>
        </a:spcBef>
        <a:spcAft>
          <a:spcPct val="0"/>
        </a:spcAft>
        <a:defRPr sz="3200" b="1">
          <a:solidFill>
            <a:srgbClr val="000000"/>
          </a:solidFill>
          <a:latin typeface="Century Gothic" pitchFamily="34" charset="0"/>
        </a:defRPr>
      </a:lvl3pPr>
      <a:lvl4pPr algn="l" rtl="0" eaLnBrk="0" fontAlgn="base" hangingPunct="0">
        <a:spcBef>
          <a:spcPct val="0"/>
        </a:spcBef>
        <a:spcAft>
          <a:spcPct val="0"/>
        </a:spcAft>
        <a:defRPr sz="3200" b="1">
          <a:solidFill>
            <a:srgbClr val="000000"/>
          </a:solidFill>
          <a:latin typeface="Century Gothic" pitchFamily="34" charset="0"/>
        </a:defRPr>
      </a:lvl4pPr>
      <a:lvl5pPr algn="l" rtl="0" eaLnBrk="0" fontAlgn="base" hangingPunct="0">
        <a:spcBef>
          <a:spcPct val="0"/>
        </a:spcBef>
        <a:spcAft>
          <a:spcPct val="0"/>
        </a:spcAft>
        <a:defRPr sz="3200" b="1">
          <a:solidFill>
            <a:srgbClr val="000000"/>
          </a:solidFill>
          <a:latin typeface="Century Gothic" pitchFamily="34" charset="0"/>
        </a:defRPr>
      </a:lvl5pPr>
      <a:lvl6pPr marL="457200" algn="l" rtl="0" fontAlgn="base">
        <a:spcBef>
          <a:spcPct val="0"/>
        </a:spcBef>
        <a:spcAft>
          <a:spcPct val="0"/>
        </a:spcAft>
        <a:defRPr sz="3200" b="1">
          <a:solidFill>
            <a:srgbClr val="000000"/>
          </a:solidFill>
          <a:latin typeface="Century Gothic" pitchFamily="34" charset="0"/>
        </a:defRPr>
      </a:lvl6pPr>
      <a:lvl7pPr marL="914400" algn="l" rtl="0" fontAlgn="base">
        <a:spcBef>
          <a:spcPct val="0"/>
        </a:spcBef>
        <a:spcAft>
          <a:spcPct val="0"/>
        </a:spcAft>
        <a:defRPr sz="3200" b="1">
          <a:solidFill>
            <a:srgbClr val="000000"/>
          </a:solidFill>
          <a:latin typeface="Century Gothic" pitchFamily="34" charset="0"/>
        </a:defRPr>
      </a:lvl7pPr>
      <a:lvl8pPr marL="1371600" algn="l" rtl="0" fontAlgn="base">
        <a:spcBef>
          <a:spcPct val="0"/>
        </a:spcBef>
        <a:spcAft>
          <a:spcPct val="0"/>
        </a:spcAft>
        <a:defRPr sz="3200" b="1">
          <a:solidFill>
            <a:srgbClr val="000000"/>
          </a:solidFill>
          <a:latin typeface="Century Gothic" pitchFamily="34" charset="0"/>
        </a:defRPr>
      </a:lvl8pPr>
      <a:lvl9pPr marL="1828800" algn="l" rtl="0" fontAlgn="base">
        <a:spcBef>
          <a:spcPct val="0"/>
        </a:spcBef>
        <a:spcAft>
          <a:spcPct val="0"/>
        </a:spcAft>
        <a:defRPr sz="3200" b="1">
          <a:solidFill>
            <a:srgbClr val="000000"/>
          </a:solidFill>
          <a:latin typeface="Century Gothic" pitchFamily="34" charset="0"/>
        </a:defRPr>
      </a:lvl9pPr>
    </p:titleStyle>
    <p:bodyStyle>
      <a:lvl1pPr marL="342900" indent="-342900" algn="l" rtl="0" eaLnBrk="0" fontAlgn="base" hangingPunct="0">
        <a:spcBef>
          <a:spcPct val="40000"/>
        </a:spcBef>
        <a:spcAft>
          <a:spcPct val="0"/>
        </a:spcAft>
        <a:buClr>
          <a:srgbClr val="000000"/>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Font typeface="Century Gothic" pitchFamily="34" charset="0"/>
        <a:buChar char="−"/>
        <a:defRPr sz="2200">
          <a:solidFill>
            <a:srgbClr val="000000"/>
          </a:solidFill>
          <a:latin typeface="+mn-lt"/>
        </a:defRPr>
      </a:lvl2pPr>
      <a:lvl3pPr marL="1143000" indent="-228600" algn="l" rtl="0" eaLnBrk="0" fontAlgn="base" hangingPunct="0">
        <a:spcBef>
          <a:spcPct val="20000"/>
        </a:spcBef>
        <a:spcAft>
          <a:spcPct val="0"/>
        </a:spcAft>
        <a:buClr>
          <a:srgbClr val="000000"/>
        </a:buClr>
        <a:buChar char="•"/>
        <a:defRPr sz="2000">
          <a:solidFill>
            <a:srgbClr val="000000"/>
          </a:solidFill>
          <a:latin typeface="+mn-lt"/>
        </a:defRPr>
      </a:lvl3pPr>
      <a:lvl4pPr marL="1600200" indent="-228600" algn="l" rtl="0" eaLnBrk="0" fontAlgn="base" hangingPunct="0">
        <a:spcBef>
          <a:spcPct val="20000"/>
        </a:spcBef>
        <a:spcAft>
          <a:spcPct val="0"/>
        </a:spcAft>
        <a:buClr>
          <a:srgbClr val="000000"/>
        </a:buClr>
        <a:buFont typeface="Century Gothic" pitchFamily="34" charset="0"/>
        <a:buChar char="−"/>
        <a:defRPr>
          <a:solidFill>
            <a:srgbClr val="000000"/>
          </a:solidFill>
          <a:latin typeface="+mn-lt"/>
        </a:defRPr>
      </a:lvl4pPr>
      <a:lvl5pPr marL="2057400" indent="-228600" algn="l" rtl="0" eaLnBrk="0" fontAlgn="base" hangingPunct="0">
        <a:spcBef>
          <a:spcPct val="20000"/>
        </a:spcBef>
        <a:spcAft>
          <a:spcPct val="0"/>
        </a:spcAft>
        <a:buClr>
          <a:srgbClr val="000000"/>
        </a:buClr>
        <a:buChar char="•"/>
        <a:defRPr>
          <a:solidFill>
            <a:srgbClr val="000000"/>
          </a:solidFill>
          <a:latin typeface="+mn-lt"/>
        </a:defRPr>
      </a:lvl5pPr>
      <a:lvl6pPr marL="2514600" indent="-228600" algn="l" rtl="0" fontAlgn="base">
        <a:spcBef>
          <a:spcPct val="20000"/>
        </a:spcBef>
        <a:spcAft>
          <a:spcPct val="0"/>
        </a:spcAft>
        <a:buClr>
          <a:srgbClr val="000000"/>
        </a:buClr>
        <a:buChar char="•"/>
        <a:defRPr>
          <a:solidFill>
            <a:srgbClr val="000000"/>
          </a:solidFill>
          <a:latin typeface="+mn-lt"/>
        </a:defRPr>
      </a:lvl6pPr>
      <a:lvl7pPr marL="2971800" indent="-228600" algn="l" rtl="0" fontAlgn="base">
        <a:spcBef>
          <a:spcPct val="20000"/>
        </a:spcBef>
        <a:spcAft>
          <a:spcPct val="0"/>
        </a:spcAft>
        <a:buClr>
          <a:srgbClr val="000000"/>
        </a:buClr>
        <a:buChar char="•"/>
        <a:defRPr>
          <a:solidFill>
            <a:srgbClr val="000000"/>
          </a:solidFill>
          <a:latin typeface="+mn-lt"/>
        </a:defRPr>
      </a:lvl7pPr>
      <a:lvl8pPr marL="3429000" indent="-228600" algn="l" rtl="0" fontAlgn="base">
        <a:spcBef>
          <a:spcPct val="20000"/>
        </a:spcBef>
        <a:spcAft>
          <a:spcPct val="0"/>
        </a:spcAft>
        <a:buClr>
          <a:srgbClr val="000000"/>
        </a:buClr>
        <a:buChar char="•"/>
        <a:defRPr>
          <a:solidFill>
            <a:srgbClr val="000000"/>
          </a:solidFill>
          <a:latin typeface="+mn-lt"/>
        </a:defRPr>
      </a:lvl8pPr>
      <a:lvl9pPr marL="3886200" indent="-228600" algn="l" rtl="0" fontAlgn="base">
        <a:spcBef>
          <a:spcPct val="20000"/>
        </a:spcBef>
        <a:spcAft>
          <a:spcPct val="0"/>
        </a:spcAft>
        <a:buClr>
          <a:srgbClr val="000000"/>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tammy.tyson@ky.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38400" y="1981200"/>
            <a:ext cx="6172200" cy="1905000"/>
          </a:xfrm>
        </p:spPr>
        <p:txBody>
          <a:bodyPr/>
          <a:lstStyle/>
          <a:p>
            <a:pPr algn="ctr" eaLnBrk="1" hangingPunct="1"/>
            <a:r>
              <a:rPr lang="en-US" sz="4000" smtClean="0"/>
              <a:t>Miscellaneous Construction Topics</a:t>
            </a:r>
            <a:br>
              <a:rPr lang="en-US" sz="4000" smtClean="0"/>
            </a:br>
            <a:r>
              <a:rPr lang="en-US" sz="4000" smtClean="0"/>
              <a:t>-The 2013 Version</a:t>
            </a:r>
            <a:endParaRPr lang="en-US" sz="3200" smtClean="0"/>
          </a:p>
        </p:txBody>
      </p:sp>
      <p:sp>
        <p:nvSpPr>
          <p:cNvPr id="3075" name="Rectangle 3"/>
          <p:cNvSpPr>
            <a:spLocks noGrp="1" noChangeArrowheads="1"/>
          </p:cNvSpPr>
          <p:nvPr>
            <p:ph type="subTitle" idx="1"/>
          </p:nvPr>
        </p:nvSpPr>
        <p:spPr/>
        <p:txBody>
          <a:bodyPr/>
          <a:lstStyle/>
          <a:p>
            <a:pPr algn="ctr" eaLnBrk="1" hangingPunct="1"/>
            <a:endParaRPr lang="en-US"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this fall in Construction's lap</a:t>
            </a:r>
            <a:endParaRPr lang="en-US" dirty="0"/>
          </a:p>
        </p:txBody>
      </p:sp>
      <p:sp>
        <p:nvSpPr>
          <p:cNvPr id="3" name="Content Placeholder 2"/>
          <p:cNvSpPr>
            <a:spLocks noGrp="1"/>
          </p:cNvSpPr>
          <p:nvPr>
            <p:ph idx="1"/>
          </p:nvPr>
        </p:nvSpPr>
        <p:spPr/>
        <p:txBody>
          <a:bodyPr/>
          <a:lstStyle/>
          <a:p>
            <a:r>
              <a:rPr lang="en-US" dirty="0" smtClean="0"/>
              <a:t>Criswell’s idea.</a:t>
            </a:r>
          </a:p>
          <a:p>
            <a:r>
              <a:rPr lang="en-US" dirty="0" smtClean="0"/>
              <a:t>Auditors kept writing us up on this.  </a:t>
            </a:r>
          </a:p>
          <a:p>
            <a:r>
              <a:rPr lang="en-US" dirty="0" smtClean="0"/>
              <a:t>DCP could not determine which contractors were working.  DCP tried using </a:t>
            </a:r>
            <a:r>
              <a:rPr lang="en-US" dirty="0" err="1" smtClean="0"/>
              <a:t>SiteManager</a:t>
            </a:r>
            <a:r>
              <a:rPr lang="en-US" dirty="0" smtClean="0"/>
              <a:t> but the records were not dependable.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 29 CFR 5.5</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400" dirty="0" smtClean="0"/>
              <a:t>The contractor shall </a:t>
            </a:r>
            <a:r>
              <a:rPr lang="en-US" sz="2400" b="1" u="sng" dirty="0" smtClean="0"/>
              <a:t>submit weekly </a:t>
            </a:r>
            <a:r>
              <a:rPr lang="en-US" sz="2400" dirty="0" smtClean="0"/>
              <a:t>for each week in which any contract work is performed a copy of all payrolls.</a:t>
            </a:r>
          </a:p>
          <a:p>
            <a:pPr marL="514350" indent="-514350">
              <a:buFont typeface="+mj-lt"/>
              <a:buAutoNum type="arabicPeriod"/>
            </a:pPr>
            <a:r>
              <a:rPr lang="en-US" sz="2400" dirty="0" smtClean="0"/>
              <a:t>The required weekly payroll information may be submitted in any form desired. Optional Form WH-347 is available for this purpose from the Wage and Hour Division Web site</a:t>
            </a:r>
          </a:p>
          <a:p>
            <a:pPr marL="514350" indent="-514350">
              <a:buFont typeface="+mj-lt"/>
              <a:buAutoNum type="arabicPeriod"/>
            </a:pPr>
            <a:r>
              <a:rPr lang="en-US" sz="2400" dirty="0" smtClean="0"/>
              <a:t>Each payroll submitted shall be accompanied by a “Statement of Compliance,” </a:t>
            </a:r>
            <a:r>
              <a:rPr lang="en-US" sz="2400" b="1" u="sng" dirty="0" smtClean="0"/>
              <a:t>signed by </a:t>
            </a:r>
            <a:r>
              <a:rPr lang="en-US" sz="2400" dirty="0" smtClean="0"/>
              <a:t>the contractor or subcontractor or his or her agent who pays or supervises the payment of the persons employed under the contract.</a:t>
            </a:r>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I know if it is a Federal Project?</a:t>
            </a:r>
            <a:endParaRPr lang="en-US" dirty="0"/>
          </a:p>
        </p:txBody>
      </p:sp>
      <p:sp>
        <p:nvSpPr>
          <p:cNvPr id="3" name="Content Placeholder 2"/>
          <p:cNvSpPr>
            <a:spLocks noGrp="1"/>
          </p:cNvSpPr>
          <p:nvPr>
            <p:ph idx="1"/>
          </p:nvPr>
        </p:nvSpPr>
        <p:spPr/>
        <p:txBody>
          <a:bodyPr>
            <a:normAutofit/>
          </a:bodyPr>
          <a:lstStyle/>
          <a:p>
            <a:r>
              <a:rPr lang="en-US" sz="4000" dirty="0" smtClean="0"/>
              <a:t>Look at the project number.</a:t>
            </a:r>
          </a:p>
          <a:p>
            <a:r>
              <a:rPr lang="en-US" sz="4000" dirty="0" smtClean="0"/>
              <a:t>Is the FHWA 1273 in the proposal?</a:t>
            </a:r>
          </a:p>
          <a:p>
            <a:r>
              <a:rPr lang="en-US" sz="4000" b="1" dirty="0" smtClean="0"/>
              <a:t>QUICK WAY</a:t>
            </a:r>
            <a:r>
              <a:rPr lang="en-US" sz="4000" dirty="0" smtClean="0"/>
              <a:t>—Is it a call 100 or 200?</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to do when you get payrolls</a:t>
            </a:r>
            <a:endParaRPr lang="en-US" dirty="0"/>
          </a:p>
        </p:txBody>
      </p:sp>
      <p:sp>
        <p:nvSpPr>
          <p:cNvPr id="3" name="Content Placeholder 2"/>
          <p:cNvSpPr>
            <a:spLocks noGrp="1"/>
          </p:cNvSpPr>
          <p:nvPr>
            <p:ph idx="1"/>
          </p:nvPr>
        </p:nvSpPr>
        <p:spPr/>
        <p:txBody>
          <a:bodyPr>
            <a:noAutofit/>
          </a:bodyPr>
          <a:lstStyle/>
          <a:p>
            <a:r>
              <a:rPr lang="en-US" sz="4000" dirty="0" smtClean="0"/>
              <a:t>Date stamp or Initial and Date them.</a:t>
            </a:r>
          </a:p>
          <a:p>
            <a:r>
              <a:rPr lang="en-US" sz="4000" dirty="0" smtClean="0"/>
              <a:t>Send directly to DCP, attn: Tammy Tyson</a:t>
            </a:r>
          </a:p>
          <a:p>
            <a:r>
              <a:rPr lang="en-US" sz="4000" dirty="0" smtClean="0"/>
              <a:t>Electronic copies are acceptable and preferred.  </a:t>
            </a:r>
            <a:r>
              <a:rPr lang="en-US" sz="4000" dirty="0" smtClean="0">
                <a:hlinkClick r:id="rId2"/>
              </a:rPr>
              <a:t>tammy.tyson@ky.gov</a:t>
            </a:r>
            <a:r>
              <a:rPr lang="en-US" sz="4000" dirty="0" smtClean="0"/>
              <a:t> </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Construction Responsibility</a:t>
            </a:r>
            <a:endParaRPr lang="en-US"/>
          </a:p>
        </p:txBody>
      </p:sp>
      <p:sp>
        <p:nvSpPr>
          <p:cNvPr id="3" name="Content Placeholder 2"/>
          <p:cNvSpPr>
            <a:spLocks noGrp="1"/>
          </p:cNvSpPr>
          <p:nvPr>
            <p:ph idx="1"/>
          </p:nvPr>
        </p:nvSpPr>
        <p:spPr/>
        <p:txBody>
          <a:bodyPr/>
          <a:lstStyle/>
          <a:p>
            <a:r>
              <a:rPr lang="en-US" dirty="0" smtClean="0"/>
              <a:t>Do not have to check the numbers.  (You can but it is not required.)</a:t>
            </a:r>
          </a:p>
          <a:p>
            <a:r>
              <a:rPr lang="en-US" dirty="0" smtClean="0"/>
              <a:t>You </a:t>
            </a:r>
            <a:r>
              <a:rPr lang="en-US" u="sng" dirty="0" smtClean="0"/>
              <a:t>should</a:t>
            </a:r>
            <a:r>
              <a:rPr lang="en-US" dirty="0" smtClean="0"/>
              <a:t> make sure that payrolls have been received within a week for the prime and all subs who worked on the project.</a:t>
            </a:r>
          </a:p>
          <a:p>
            <a:r>
              <a:rPr lang="en-US" dirty="0" smtClean="0"/>
              <a:t>Progress payment may be withheld for non-compliance.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381000"/>
            <a:ext cx="8001000" cy="685800"/>
          </a:xfrm>
        </p:spPr>
        <p:txBody>
          <a:bodyPr/>
          <a:lstStyle/>
          <a:p>
            <a:r>
              <a:rPr lang="en-US" smtClean="0"/>
              <a:t>Concrete Pavement GPR Method</a:t>
            </a:r>
          </a:p>
        </p:txBody>
      </p:sp>
      <p:pic>
        <p:nvPicPr>
          <p:cNvPr id="11267" name="Picture 4"/>
          <p:cNvPicPr>
            <a:picLocks noGrp="1" noChangeAspect="1" noChangeArrowheads="1"/>
          </p:cNvPicPr>
          <p:nvPr>
            <p:ph idx="1"/>
          </p:nvPr>
        </p:nvPicPr>
        <p:blipFill>
          <a:blip r:embed="rId2" cstate="print"/>
          <a:srcRect/>
          <a:stretch>
            <a:fillRect/>
          </a:stretch>
        </p:blipFill>
        <p:spPr>
          <a:xfrm>
            <a:off x="1905000" y="990600"/>
            <a:ext cx="5380038" cy="58674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381000"/>
            <a:ext cx="8001000" cy="762000"/>
          </a:xfrm>
        </p:spPr>
        <p:txBody>
          <a:bodyPr/>
          <a:lstStyle/>
          <a:p>
            <a:r>
              <a:rPr lang="en-US" smtClean="0"/>
              <a:t>GPR Testing Highlights</a:t>
            </a:r>
          </a:p>
        </p:txBody>
      </p:sp>
      <p:sp>
        <p:nvSpPr>
          <p:cNvPr id="12291" name="Content Placeholder 2"/>
          <p:cNvSpPr>
            <a:spLocks noGrp="1"/>
          </p:cNvSpPr>
          <p:nvPr>
            <p:ph idx="1"/>
          </p:nvPr>
        </p:nvSpPr>
        <p:spPr>
          <a:xfrm>
            <a:off x="533400" y="1219200"/>
            <a:ext cx="8001000" cy="4953000"/>
          </a:xfrm>
        </p:spPr>
        <p:txBody>
          <a:bodyPr/>
          <a:lstStyle/>
          <a:p>
            <a:r>
              <a:rPr lang="en-US" smtClean="0"/>
              <a:t>Intent is to develop a method for current practices</a:t>
            </a:r>
          </a:p>
          <a:p>
            <a:r>
              <a:rPr lang="en-US" smtClean="0"/>
              <a:t>Draft has received positive FHWA review and is being reviewed by industry</a:t>
            </a:r>
          </a:p>
          <a:p>
            <a:r>
              <a:rPr lang="en-US" smtClean="0"/>
              <a:t>KY Method is for all new concrete pavements.  No patching or other projects which lack grade control</a:t>
            </a:r>
          </a:p>
          <a:p>
            <a:r>
              <a:rPr lang="en-US" smtClean="0"/>
              <a:t>KY Method uses KTC for testing</a:t>
            </a:r>
          </a:p>
          <a:p>
            <a:r>
              <a:rPr lang="en-US" smtClean="0"/>
              <a:t>KY Method includes tolerances AND repair methods – no deductions</a:t>
            </a:r>
          </a:p>
          <a:p>
            <a:r>
              <a:rPr lang="en-US" smtClean="0"/>
              <a:t>Does not include pavement thickness checks – use another KY Method</a:t>
            </a:r>
          </a:p>
          <a:p>
            <a:pPr>
              <a:buFontTx/>
              <a:buNone/>
            </a:pPr>
            <a:endParaRPr lang="en-US" smtClean="0"/>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81000"/>
            <a:ext cx="8001000" cy="2438400"/>
          </a:xfrm>
        </p:spPr>
        <p:txBody>
          <a:bodyPr/>
          <a:lstStyle/>
          <a:p>
            <a:pPr algn="ctr" eaLnBrk="1" hangingPunct="1"/>
            <a:r>
              <a:rPr lang="en-US" sz="4800" smtClean="0"/>
              <a:t>Any Questions?</a:t>
            </a:r>
          </a:p>
        </p:txBody>
      </p:sp>
      <p:pic>
        <p:nvPicPr>
          <p:cNvPr id="13315" name="Picture 2" descr="C:\Documents and Settings\Kodak Pictures\My Pictures\Civil War\Civil War 4.JPG"/>
          <p:cNvPicPr>
            <a:picLocks noGrp="1" noChangeAspect="1" noChangeArrowheads="1"/>
          </p:cNvPicPr>
          <p:nvPr>
            <p:ph idx="1"/>
          </p:nvPr>
        </p:nvPicPr>
        <p:blipFill>
          <a:blip r:embed="rId2" cstate="print"/>
          <a:srcRect b="38086"/>
          <a:stretch>
            <a:fillRect/>
          </a:stretch>
        </p:blipFill>
        <p:spPr>
          <a:xfrm>
            <a:off x="609600" y="3048000"/>
            <a:ext cx="7975600" cy="329247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pPr algn="ctr">
              <a:buFontTx/>
              <a:buNone/>
            </a:pPr>
            <a:r>
              <a:rPr lang="en-US" sz="6000" b="1" smtClean="0"/>
              <a:t>Moving On to “Training Opportunities”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smtClean="0"/>
              <a:t>Chain of Command with </a:t>
            </a:r>
            <a:br>
              <a:rPr lang="en-US" smtClean="0"/>
            </a:br>
            <a:r>
              <a:rPr lang="en-US" smtClean="0"/>
              <a:t>Asphalt Density Cores</a:t>
            </a:r>
          </a:p>
        </p:txBody>
      </p:sp>
      <p:sp>
        <p:nvSpPr>
          <p:cNvPr id="4099" name="TextBox 4"/>
          <p:cNvSpPr txBox="1">
            <a:spLocks noChangeArrowheads="1"/>
          </p:cNvSpPr>
          <p:nvPr/>
        </p:nvSpPr>
        <p:spPr bwMode="auto">
          <a:xfrm>
            <a:off x="762000" y="1981200"/>
            <a:ext cx="4572000" cy="369888"/>
          </a:xfrm>
          <a:prstGeom prst="rect">
            <a:avLst/>
          </a:prstGeom>
          <a:noFill/>
          <a:ln w="9525">
            <a:noFill/>
            <a:miter lim="800000"/>
            <a:headEnd/>
            <a:tailEnd/>
          </a:ln>
        </p:spPr>
        <p:txBody>
          <a:bodyPr>
            <a:spAutoFit/>
          </a:bodyPr>
          <a:lstStyle/>
          <a:p>
            <a:endParaRPr lang="en-US"/>
          </a:p>
        </p:txBody>
      </p:sp>
      <p:sp>
        <p:nvSpPr>
          <p:cNvPr id="4100" name="Content Placeholder 4"/>
          <p:cNvSpPr>
            <a:spLocks noGrp="1"/>
          </p:cNvSpPr>
          <p:nvPr>
            <p:ph idx="1"/>
          </p:nvPr>
        </p:nvSpPr>
        <p:spPr/>
        <p:txBody>
          <a:bodyPr/>
          <a:lstStyle/>
          <a:p>
            <a:r>
              <a:rPr lang="en-US" smtClean="0"/>
              <a:t>Asphalt cores are used to determine the in-place properties of asphalt pavement.</a:t>
            </a:r>
          </a:p>
          <a:p>
            <a:r>
              <a:rPr lang="en-US" smtClean="0"/>
              <a:t>Based upon the results the contractor’s pay values are adjusted.</a:t>
            </a:r>
          </a:p>
          <a:p>
            <a:r>
              <a:rPr lang="en-US" smtClean="0"/>
              <a:t>The real result is his $$$.</a:t>
            </a:r>
          </a:p>
        </p:txBody>
      </p:sp>
      <p:pic>
        <p:nvPicPr>
          <p:cNvPr id="4101" name="Picture 5"/>
          <p:cNvPicPr>
            <a:picLocks noChangeAspect="1" noChangeArrowheads="1"/>
          </p:cNvPicPr>
          <p:nvPr/>
        </p:nvPicPr>
        <p:blipFill>
          <a:blip r:embed="rId2" cstate="print"/>
          <a:srcRect/>
          <a:stretch>
            <a:fillRect/>
          </a:stretch>
        </p:blipFill>
        <p:spPr bwMode="auto">
          <a:xfrm>
            <a:off x="5588000" y="3657600"/>
            <a:ext cx="3556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smtClean="0"/>
              <a:t>Chain of Command with </a:t>
            </a:r>
            <a:br>
              <a:rPr lang="en-US" smtClean="0"/>
            </a:br>
            <a:r>
              <a:rPr lang="en-US" smtClean="0"/>
              <a:t>Asphalt Density Cores(continued)</a:t>
            </a:r>
          </a:p>
        </p:txBody>
      </p:sp>
      <p:sp>
        <p:nvSpPr>
          <p:cNvPr id="5123" name="Content Placeholder 2"/>
          <p:cNvSpPr>
            <a:spLocks noGrp="1"/>
          </p:cNvSpPr>
          <p:nvPr>
            <p:ph idx="1"/>
          </p:nvPr>
        </p:nvSpPr>
        <p:spPr/>
        <p:txBody>
          <a:bodyPr/>
          <a:lstStyle/>
          <a:p>
            <a:r>
              <a:rPr lang="en-US" smtClean="0"/>
              <a:t>April 25, 2007 Construction Memo No. 04-07 labeled:	</a:t>
            </a:r>
            <a:r>
              <a:rPr lang="en-US" b="1" i="1" smtClean="0"/>
              <a:t>Asphalt Density Cores</a:t>
            </a:r>
            <a:endParaRPr lang="en-US" smtClean="0"/>
          </a:p>
          <a:p>
            <a:pPr>
              <a:buFontTx/>
              <a:buNone/>
            </a:pPr>
            <a:r>
              <a:rPr lang="en-US" smtClean="0"/>
              <a:t>	“In accordance with Subsection 402.03.02 part D), we mark the pavement at the randomly determined locations after compaction is completed and the Contractor furnishes the cores to the nearest laboratory facility (Contractor or Department lab) for density determination.”</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mtClean="0"/>
              <a:t>Chain of Command with </a:t>
            </a:r>
            <a:br>
              <a:rPr lang="en-US" smtClean="0"/>
            </a:br>
            <a:r>
              <a:rPr lang="en-US" smtClean="0"/>
              <a:t>Asphalt Density Cores(continued)</a:t>
            </a:r>
          </a:p>
        </p:txBody>
      </p:sp>
      <p:sp>
        <p:nvSpPr>
          <p:cNvPr id="6147" name="Content Placeholder 2"/>
          <p:cNvSpPr>
            <a:spLocks noGrp="1"/>
          </p:cNvSpPr>
          <p:nvPr>
            <p:ph idx="1"/>
          </p:nvPr>
        </p:nvSpPr>
        <p:spPr/>
        <p:txBody>
          <a:bodyPr/>
          <a:lstStyle/>
          <a:p>
            <a:pPr>
              <a:buFontTx/>
              <a:buNone/>
            </a:pPr>
            <a:r>
              <a:rPr lang="en-US" b="1" i="1" smtClean="0"/>
              <a:t>More importantly:</a:t>
            </a:r>
          </a:p>
          <a:p>
            <a:pPr>
              <a:buFontTx/>
              <a:buNone/>
            </a:pPr>
            <a:r>
              <a:rPr lang="en-US" smtClean="0"/>
              <a:t>	“Due to apparent inconsistencies in cores, we need to ensure all cores are taken in the presence of Department personnel, transported by us, and remain in our custody until density testing is performed.  We realize this will require scheduling and may be difficult with current staffing, but at this time it is necessary in order to maintain the integrity of the results”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Picture 4"/>
          <p:cNvPicPr>
            <a:picLocks noGrp="1" noChangeAspect="1" noChangeArrowheads="1"/>
          </p:cNvPicPr>
          <p:nvPr>
            <p:ph idx="1"/>
          </p:nvPr>
        </p:nvPicPr>
        <p:blipFill>
          <a:blip r:embed="rId2" cstate="print"/>
          <a:srcRect/>
          <a:stretch>
            <a:fillRect/>
          </a:stretch>
        </p:blipFill>
        <p:spPr>
          <a:xfrm>
            <a:off x="1600200" y="0"/>
            <a:ext cx="5895975" cy="68580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81000"/>
            <a:ext cx="8001000" cy="914400"/>
          </a:xfrm>
        </p:spPr>
        <p:txBody>
          <a:bodyPr/>
          <a:lstStyle/>
          <a:p>
            <a:r>
              <a:rPr lang="en-US" smtClean="0"/>
              <a:t>Audit Findings for Performance Reports</a:t>
            </a:r>
          </a:p>
        </p:txBody>
      </p:sp>
      <p:sp>
        <p:nvSpPr>
          <p:cNvPr id="8195" name="Content Placeholder 2"/>
          <p:cNvSpPr>
            <a:spLocks noGrp="1"/>
          </p:cNvSpPr>
          <p:nvPr>
            <p:ph idx="1"/>
          </p:nvPr>
        </p:nvSpPr>
        <p:spPr/>
        <p:txBody>
          <a:bodyPr/>
          <a:lstStyle/>
          <a:p>
            <a:r>
              <a:rPr lang="en-US" smtClean="0"/>
              <a:t>March 21</a:t>
            </a:r>
            <a:r>
              <a:rPr lang="en-US" baseline="30000" smtClean="0"/>
              <a:t>st</a:t>
            </a:r>
            <a:r>
              <a:rPr lang="en-US" smtClean="0"/>
              <a:t>, 2012 </a:t>
            </a:r>
          </a:p>
          <a:p>
            <a:pPr lvl="1"/>
            <a:r>
              <a:rPr lang="en-US" smtClean="0"/>
              <a:t>Construction Memo 2-12 labeled “Contractor Performance Reports”</a:t>
            </a:r>
          </a:p>
          <a:p>
            <a:pPr lvl="1">
              <a:buFont typeface="Century Gothic" pitchFamily="34" charset="0"/>
              <a:buNone/>
            </a:pPr>
            <a:endParaRPr lang="en-US" smtClean="0"/>
          </a:p>
          <a:p>
            <a:r>
              <a:rPr lang="en-US" smtClean="0"/>
              <a:t>September 10</a:t>
            </a:r>
            <a:r>
              <a:rPr lang="en-US" baseline="30000" smtClean="0"/>
              <a:t>th</a:t>
            </a:r>
            <a:r>
              <a:rPr lang="en-US" smtClean="0"/>
              <a:t>, 2012</a:t>
            </a:r>
          </a:p>
          <a:p>
            <a:pPr lvl="1"/>
            <a:r>
              <a:rPr lang="en-US" smtClean="0"/>
              <a:t>Independent Accountant’s Report</a:t>
            </a:r>
          </a:p>
          <a:p>
            <a:pPr lvl="1">
              <a:buFont typeface="Century Gothic" pitchFamily="34" charset="0"/>
              <a:buNone/>
            </a:pPr>
            <a:endParaRPr lang="en-US" smtClean="0"/>
          </a:p>
          <a:p>
            <a:r>
              <a:rPr lang="en-US" smtClean="0"/>
              <a:t>February 12</a:t>
            </a:r>
            <a:r>
              <a:rPr lang="en-US" baseline="30000" smtClean="0"/>
              <a:t>th</a:t>
            </a:r>
            <a:r>
              <a:rPr lang="en-US" smtClean="0"/>
              <a:t>, 2013</a:t>
            </a:r>
          </a:p>
          <a:p>
            <a:pPr lvl="1"/>
            <a:r>
              <a:rPr lang="en-US" smtClean="0"/>
              <a:t>Record of Control Weakness</a:t>
            </a:r>
          </a:p>
          <a:p>
            <a:pPr lvl="1">
              <a:buFont typeface="Century Gothic" pitchFamily="34" charset="0"/>
              <a:buNone/>
            </a:pPr>
            <a:endParaRPr lang="en-US" smtClean="0"/>
          </a:p>
          <a:p>
            <a:pPr lvl="1">
              <a:buFont typeface="Century Gothic" pitchFamily="34" charset="0"/>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smtClean="0"/>
              <a:t>New Type of Contractor </a:t>
            </a:r>
            <a:br>
              <a:rPr lang="en-US" smtClean="0"/>
            </a:br>
            <a:r>
              <a:rPr lang="en-US" smtClean="0"/>
              <a:t>Performance Report?</a:t>
            </a:r>
          </a:p>
        </p:txBody>
      </p:sp>
      <p:sp>
        <p:nvSpPr>
          <p:cNvPr id="9219" name="Content Placeholder 2"/>
          <p:cNvSpPr>
            <a:spLocks noGrp="1"/>
          </p:cNvSpPr>
          <p:nvPr>
            <p:ph idx="1"/>
          </p:nvPr>
        </p:nvSpPr>
        <p:spPr/>
        <p:txBody>
          <a:bodyPr/>
          <a:lstStyle/>
          <a:p>
            <a:r>
              <a:rPr lang="en-US" smtClean="0"/>
              <a:t>Old website version has problems</a:t>
            </a:r>
          </a:p>
          <a:p>
            <a:r>
              <a:rPr lang="en-US" smtClean="0"/>
              <a:t>Construction Procurement needs input for prequal process</a:t>
            </a:r>
          </a:p>
          <a:p>
            <a:r>
              <a:rPr lang="en-US" smtClean="0"/>
              <a:t>KY Transportation Center is working on Study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Audit Findings for Certified Payrolls</a:t>
            </a:r>
          </a:p>
        </p:txBody>
      </p:sp>
      <p:sp>
        <p:nvSpPr>
          <p:cNvPr id="10243"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047999"/>
          </a:xfrm>
        </p:spPr>
        <p:txBody>
          <a:bodyPr>
            <a:normAutofit fontScale="90000"/>
          </a:bodyPr>
          <a:lstStyle/>
          <a:p>
            <a:pPr algn="l"/>
            <a:r>
              <a:rPr lang="en-US" sz="4000" b="1" u="sng" dirty="0" smtClean="0">
                <a:solidFill>
                  <a:schemeClr val="bg1"/>
                </a:solidFill>
              </a:rPr>
              <a:t>Payrolls Submitted on Federal Projects</a:t>
            </a:r>
            <a:r>
              <a:rPr lang="en-US" dirty="0" smtClean="0">
                <a:solidFill>
                  <a:schemeClr val="bg1"/>
                </a:solidFill>
              </a:rPr>
              <a:t>	</a:t>
            </a:r>
            <a:br>
              <a:rPr lang="en-US" dirty="0" smtClean="0">
                <a:solidFill>
                  <a:schemeClr val="bg1"/>
                </a:solidFill>
              </a:rPr>
            </a:br>
            <a:r>
              <a:rPr lang="en-US" dirty="0">
                <a:solidFill>
                  <a:schemeClr val="bg1"/>
                </a:solidFill>
              </a:rPr>
              <a:t/>
            </a:r>
            <a:br>
              <a:rPr lang="en-US" dirty="0">
                <a:solidFill>
                  <a:schemeClr val="bg1"/>
                </a:solidFill>
              </a:rPr>
            </a:br>
            <a:r>
              <a:rPr lang="en-US" sz="3100" dirty="0" smtClean="0">
                <a:solidFill>
                  <a:schemeClr val="bg1"/>
                </a:solidFill>
              </a:rPr>
              <a:t>Why?</a:t>
            </a:r>
            <a:r>
              <a:rPr lang="en-US" sz="1800" dirty="0" smtClean="0">
                <a:solidFill>
                  <a:schemeClr val="bg1"/>
                </a:solidFill>
              </a:rPr>
              <a:t/>
            </a:r>
            <a:br>
              <a:rPr lang="en-US" sz="1800" dirty="0" smtClean="0">
                <a:solidFill>
                  <a:schemeClr val="bg1"/>
                </a:solidFill>
              </a:rPr>
            </a:br>
            <a:r>
              <a:rPr lang="en-US" dirty="0" smtClean="0"/>
              <a:t/>
            </a:r>
            <a:br>
              <a:rPr lang="en-US" dirty="0" smtClean="0"/>
            </a:br>
            <a:endParaRPr lang="en-US" dirty="0"/>
          </a:p>
        </p:txBody>
      </p:sp>
      <p:sp>
        <p:nvSpPr>
          <p:cNvPr id="5" name="TextBox 4"/>
          <p:cNvSpPr txBox="1"/>
          <p:nvPr/>
        </p:nvSpPr>
        <p:spPr>
          <a:xfrm>
            <a:off x="609600" y="3200400"/>
            <a:ext cx="7696200" cy="1754326"/>
          </a:xfrm>
          <a:prstGeom prst="rect">
            <a:avLst/>
          </a:prstGeom>
          <a:noFill/>
        </p:spPr>
        <p:txBody>
          <a:bodyPr wrap="square" rtlCol="0">
            <a:spAutoFit/>
          </a:bodyPr>
          <a:lstStyle/>
          <a:p>
            <a:r>
              <a:rPr lang="en-US" sz="3600" dirty="0" smtClean="0">
                <a:solidFill>
                  <a:schemeClr val="accent2"/>
                </a:solidFill>
              </a:rPr>
              <a:t>The Federal Government requires it if we want their money and we want their money</a:t>
            </a:r>
            <a:r>
              <a:rPr lang="en-US" sz="3600" dirty="0" smtClean="0">
                <a:solidFill>
                  <a:srgbClr val="00B050"/>
                </a:solidFill>
              </a:rPr>
              <a:t>.</a:t>
            </a:r>
            <a:endParaRPr lang="en-US" sz="3600" dirty="0">
              <a:solidFill>
                <a:srgbClr val="00B050"/>
              </a:solidFill>
            </a:endParaRPr>
          </a:p>
        </p:txBody>
      </p:sp>
    </p:spTree>
  </p:cSld>
  <p:clrMapOvr>
    <a:masterClrMapping/>
  </p:clrMapOvr>
</p:sld>
</file>

<file path=ppt/theme/theme1.xml><?xml version="1.0" encoding="utf-8"?>
<a:theme xmlns:a="http://schemas.openxmlformats.org/drawingml/2006/main" name="Presentation for report on state">
  <a:themeElements>
    <a:clrScheme name="Presentation for report on state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fontScheme name="Presentation for report on st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Presentation for report on stat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Presentation for report on stat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Presentation for report on stat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Presentation for report on stat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Presentation for report on stat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Presentation for report on stat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Presentation for report on state 7">
        <a:dk1>
          <a:srgbClr val="A50021"/>
        </a:dk1>
        <a:lt1>
          <a:srgbClr val="FFFFFF"/>
        </a:lt1>
        <a:dk2>
          <a:srgbClr val="FFFFFF"/>
        </a:dk2>
        <a:lt2>
          <a:srgbClr val="C27474"/>
        </a:lt2>
        <a:accent1>
          <a:srgbClr val="A50021"/>
        </a:accent1>
        <a:accent2>
          <a:srgbClr val="D19FA6"/>
        </a:accent2>
        <a:accent3>
          <a:srgbClr val="FFFFFF"/>
        </a:accent3>
        <a:accent4>
          <a:srgbClr val="8C001B"/>
        </a:accent4>
        <a:accent5>
          <a:srgbClr val="CFAAAB"/>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Presentation for report on state 8">
        <a:dk1>
          <a:srgbClr val="A50021"/>
        </a:dk1>
        <a:lt1>
          <a:srgbClr val="FFFFFF"/>
        </a:lt1>
        <a:dk2>
          <a:srgbClr val="FFFFFF"/>
        </a:dk2>
        <a:lt2>
          <a:srgbClr val="C27474"/>
        </a:lt2>
        <a:accent1>
          <a:srgbClr val="772F3B"/>
        </a:accent1>
        <a:accent2>
          <a:srgbClr val="D19FA6"/>
        </a:accent2>
        <a:accent3>
          <a:srgbClr val="FFFFFF"/>
        </a:accent3>
        <a:accent4>
          <a:srgbClr val="8C001B"/>
        </a:accent4>
        <a:accent5>
          <a:srgbClr val="BDADAF"/>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Presentation for report on state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2A7B6F1E46774DBD5C7F1DD129BFD5" ma:contentTypeVersion="4" ma:contentTypeDescription="Create a new document." ma:contentTypeScope="" ma:versionID="15bd51e93a69a96024dcb2415bd3bf46">
  <xsd:schema xmlns:xsd="http://www.w3.org/2001/XMLSchema" xmlns:xs="http://www.w3.org/2001/XMLSchema" xmlns:p="http://schemas.microsoft.com/office/2006/metadata/properties" xmlns:ns1="http://schemas.microsoft.com/sharepoint/v3" xmlns:ns2="9c16dc54-5a24-4afd-a61c-664ec7eab416" targetNamespace="http://schemas.microsoft.com/office/2006/metadata/properties" ma:root="true" ma:fieldsID="a0860fcfb153a9e8d6d1856a0bd2c86a" ns1:_="" ns2:_="">
    <xsd:import namespace="http://schemas.microsoft.com/sharepoint/v3"/>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6E84B2C-5CEF-43C9-AB7A-6CFCBB7716B8}"/>
</file>

<file path=customXml/itemProps2.xml><?xml version="1.0" encoding="utf-8"?>
<ds:datastoreItem xmlns:ds="http://schemas.openxmlformats.org/officeDocument/2006/customXml" ds:itemID="{CC050AEF-CF83-4DE9-BDCE-5BC3DCC6026E}"/>
</file>

<file path=customXml/itemProps3.xml><?xml version="1.0" encoding="utf-8"?>
<ds:datastoreItem xmlns:ds="http://schemas.openxmlformats.org/officeDocument/2006/customXml" ds:itemID="{D2B92839-DC10-4CC4-9F3C-1C344EFB0FAC}"/>
</file>

<file path=docProps/app.xml><?xml version="1.0" encoding="utf-8"?>
<Properties xmlns="http://schemas.openxmlformats.org/officeDocument/2006/extended-properties" xmlns:vt="http://schemas.openxmlformats.org/officeDocument/2006/docPropsVTypes">
  <Template/>
  <TotalTime>1435</TotalTime>
  <Words>488</Words>
  <Application>Microsoft Office PowerPoint</Application>
  <PresentationFormat>On-screen Show (4:3)</PresentationFormat>
  <Paragraphs>60</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Garamond</vt:lpstr>
      <vt:lpstr>Arial</vt:lpstr>
      <vt:lpstr>Century Gothic</vt:lpstr>
      <vt:lpstr>Calibri</vt:lpstr>
      <vt:lpstr>Times New Roman</vt:lpstr>
      <vt:lpstr>Presentation for report on state</vt:lpstr>
      <vt:lpstr>Miscellaneous Construction Topics -The 2013 Version</vt:lpstr>
      <vt:lpstr>Chain of Command with  Asphalt Density Cores</vt:lpstr>
      <vt:lpstr>Chain of Command with  Asphalt Density Cores(continued)</vt:lpstr>
      <vt:lpstr>Chain of Command with  Asphalt Density Cores(continued)</vt:lpstr>
      <vt:lpstr>Slide 5</vt:lpstr>
      <vt:lpstr>Audit Findings for Performance Reports</vt:lpstr>
      <vt:lpstr>New Type of Contractor  Performance Report?</vt:lpstr>
      <vt:lpstr>Audit Findings for Certified Payrolls</vt:lpstr>
      <vt:lpstr>Payrolls Submitted on Federal Projects   Why?  </vt:lpstr>
      <vt:lpstr>How did this fall in Construction's lap</vt:lpstr>
      <vt:lpstr>Federal Regulation 29 CFR 5.5</vt:lpstr>
      <vt:lpstr>How do I know if it is a Federal Project?</vt:lpstr>
      <vt:lpstr>What to do when you get payrolls</vt:lpstr>
      <vt:lpstr>Construction Responsibility</vt:lpstr>
      <vt:lpstr>Concrete Pavement GPR Method</vt:lpstr>
      <vt:lpstr>GPR Testing Highlights</vt:lpstr>
      <vt:lpstr>Any Questions?</vt:lpstr>
      <vt:lpstr>Slide 18</vt:lpstr>
    </vt:vector>
  </TitlesOfParts>
  <Company>KYTC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 – Protect Your Deck!</dc:title>
  <dc:creator>KYTC</dc:creator>
  <cp:lastModifiedBy>KYTC</cp:lastModifiedBy>
  <cp:revision>108</cp:revision>
  <dcterms:created xsi:type="dcterms:W3CDTF">2008-01-17T23:49:26Z</dcterms:created>
  <dcterms:modified xsi:type="dcterms:W3CDTF">2013-03-05T12:54:43Z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0x010100112A7B6F1E46774DBD5C7F1DD129BFD5</vt:lpwstr>
  </property>
</Properties>
</file>