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5" r:id="rId2"/>
    <p:sldId id="267" r:id="rId3"/>
    <p:sldId id="256" r:id="rId4"/>
    <p:sldId id="258" r:id="rId5"/>
    <p:sldId id="261" r:id="rId6"/>
    <p:sldId id="259" r:id="rId7"/>
    <p:sldId id="266" r:id="rId8"/>
    <p:sldId id="260" r:id="rId9"/>
    <p:sldId id="262" r:id="rId10"/>
    <p:sldId id="263" r:id="rId11"/>
    <p:sldId id="264" r:id="rId12"/>
    <p:sldId id="265" r:id="rId13"/>
    <p:sldId id="269" r:id="rId14"/>
    <p:sldId id="270" r:id="rId15"/>
    <p:sldId id="268" r:id="rId16"/>
    <p:sldId id="257" r:id="rId17"/>
    <p:sldId id="272" r:id="rId18"/>
    <p:sldId id="273" r:id="rId19"/>
    <p:sldId id="274" r:id="rId2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8E222-3C37-49C8-95A3-AD3D5C13EFEA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9EDFE-F8B9-47A9-A70F-27EA08D114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82F3-F026-4879-9361-02AE27D8A756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2930-315A-4ECA-BF99-6B113BEA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82F3-F026-4879-9361-02AE27D8A756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2930-315A-4ECA-BF99-6B113BEA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82F3-F026-4879-9361-02AE27D8A756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2930-315A-4ECA-BF99-6B113BEA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82F3-F026-4879-9361-02AE27D8A756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2930-315A-4ECA-BF99-6B113BEA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82F3-F026-4879-9361-02AE27D8A756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2930-315A-4ECA-BF99-6B113BEA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82F3-F026-4879-9361-02AE27D8A756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2930-315A-4ECA-BF99-6B113BEA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82F3-F026-4879-9361-02AE27D8A756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2930-315A-4ECA-BF99-6B113BEA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82F3-F026-4879-9361-02AE27D8A756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2930-315A-4ECA-BF99-6B113BEA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82F3-F026-4879-9361-02AE27D8A756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2930-315A-4ECA-BF99-6B113BEA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82F3-F026-4879-9361-02AE27D8A756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2930-315A-4ECA-BF99-6B113BEA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82F3-F026-4879-9361-02AE27D8A756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2930-315A-4ECA-BF99-6B113BEA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82F3-F026-4879-9361-02AE27D8A756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D2930-315A-4ECA-BF99-6B113BEA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Bob.lewis@ky.g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/>
          </a:bodyPr>
          <a:lstStyle/>
          <a:p>
            <a:r>
              <a:rPr lang="en-US" dirty="0" smtClean="0"/>
              <a:t>Finals, Change Orders and other stuff that pops into my head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Honorable Mention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1/1/12 to 12/31/12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KYTC Division of Construction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0" y="1447800"/>
            <a:ext cx="6400800" cy="4648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Final Paid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off </a:t>
            </a:r>
            <a:r>
              <a:rPr lang="en-US" sz="2400" b="1" i="1" dirty="0" smtClean="0">
                <a:latin typeface="Arial" charset="0"/>
              </a:rPr>
              <a:t>in Timely Manner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District 02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ContID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11-3210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Engineer: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Perry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Potter/Nick Stallings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District Checker: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Bruce Hardesty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>
                <a:latin typeface="Arial" charset="0"/>
              </a:rPr>
              <a:t>Materials Section:</a:t>
            </a:r>
            <a:r>
              <a:rPr lang="en-US" sz="2000" b="1" dirty="0" smtClean="0">
                <a:solidFill>
                  <a:schemeClr val="accent2"/>
                </a:solidFill>
                <a:latin typeface="Arial" charset="0"/>
              </a:rPr>
              <a:t>  David Jones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TEBM- 	</a:t>
            </a:r>
            <a:r>
              <a:rPr lang="en-US" sz="2000" b="1" noProof="0" dirty="0" smtClean="0">
                <a:solidFill>
                  <a:schemeClr val="accent2"/>
                </a:solidFill>
                <a:latin typeface="Arial" charset="0"/>
              </a:rPr>
              <a:t>Jason Ward</a:t>
            </a:r>
            <a:endParaRPr lang="en-US" sz="2000" b="1" dirty="0">
              <a:solidFill>
                <a:schemeClr val="accent2"/>
              </a:solidFill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CDE-	 </a:t>
            </a:r>
            <a:r>
              <a:rPr lang="en-US" sz="2000" b="1" noProof="0" dirty="0" smtClean="0">
                <a:solidFill>
                  <a:schemeClr val="accent2"/>
                </a:solidFill>
                <a:latin typeface="Arial" charset="0"/>
              </a:rPr>
              <a:t>Kevin McClearn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Contractor	</a:t>
            </a:r>
            <a:r>
              <a:rPr lang="en-US" sz="2000" b="1" noProof="0" dirty="0" smtClean="0">
                <a:solidFill>
                  <a:schemeClr val="accent2"/>
                </a:solidFill>
                <a:latin typeface="Arial" charset="0"/>
              </a:rPr>
              <a:t>Rogers Group, Inc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inals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ndex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32 days.  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 smtClean="0">
                <a:latin typeface="Arial" charset="0"/>
              </a:rPr>
              <a:t>Steven D. Criswell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Former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Director</a:t>
            </a:r>
          </a:p>
        </p:txBody>
      </p:sp>
      <p:pic>
        <p:nvPicPr>
          <p:cNvPr id="4" name="Picture 3" descr="P0005394.JPG"/>
          <p:cNvPicPr>
            <a:picLocks noChangeAspect="1"/>
          </p:cNvPicPr>
          <p:nvPr/>
        </p:nvPicPr>
        <p:blipFill>
          <a:blip r:embed="rId2" cstate="print"/>
          <a:srcRect l="32951" t="14104" r="19975"/>
          <a:stretch>
            <a:fillRect/>
          </a:stretch>
        </p:blipFill>
        <p:spPr>
          <a:xfrm>
            <a:off x="304800" y="2438400"/>
            <a:ext cx="1524000" cy="185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Honorable Mention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1/1/12 to 12/31/12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KYTC Division of Construction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0" y="1447800"/>
            <a:ext cx="6400800" cy="4648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i="1" dirty="0">
                <a:latin typeface="Arial" charset="0"/>
              </a:rPr>
              <a:t>Final Paid off in Timely Manner</a:t>
            </a:r>
            <a:endParaRPr lang="en-US" sz="2400" dirty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District 02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ContID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11-2050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Engineer: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Perry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Potter/Nick Stallings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District Checker: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Bruce Hardesty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Materials Section:</a:t>
            </a:r>
            <a:r>
              <a:rPr lang="en-US" sz="2000" b="1" dirty="0" smtClean="0">
                <a:solidFill>
                  <a:schemeClr val="accent2"/>
                </a:solidFill>
                <a:latin typeface="Arial" charset="0"/>
              </a:rPr>
              <a:t>  David Jones</a:t>
            </a:r>
            <a:endParaRPr lang="en-US" sz="2000" b="1" dirty="0">
              <a:solidFill>
                <a:schemeClr val="accent2"/>
              </a:solidFill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TEBM- 	</a:t>
            </a:r>
            <a:r>
              <a:rPr lang="en-US" sz="2000" b="1" noProof="0" dirty="0" smtClean="0">
                <a:solidFill>
                  <a:schemeClr val="accent2"/>
                </a:solidFill>
                <a:latin typeface="Arial" charset="0"/>
              </a:rPr>
              <a:t>Jason Ward</a:t>
            </a:r>
            <a:endParaRPr lang="en-US" sz="2000" b="1" dirty="0">
              <a:solidFill>
                <a:schemeClr val="accent2"/>
              </a:solidFill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CDE-	 </a:t>
            </a:r>
            <a:r>
              <a:rPr lang="en-US" sz="2000" b="1" noProof="0" dirty="0" smtClean="0">
                <a:solidFill>
                  <a:schemeClr val="accent2"/>
                </a:solidFill>
                <a:latin typeface="Arial" charset="0"/>
              </a:rPr>
              <a:t>Kevin McClearn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Contractor	</a:t>
            </a:r>
            <a:r>
              <a:rPr lang="en-US" sz="2000" b="1" noProof="0" dirty="0" smtClean="0">
                <a:solidFill>
                  <a:schemeClr val="accent2"/>
                </a:solidFill>
                <a:latin typeface="Arial" charset="0"/>
              </a:rPr>
              <a:t>Rogers Group, Inc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inals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ndex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35 days.  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 smtClean="0">
                <a:latin typeface="Arial" charset="0"/>
              </a:rPr>
              <a:t>Steven D. Criswell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Former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Director</a:t>
            </a:r>
          </a:p>
        </p:txBody>
      </p:sp>
      <p:pic>
        <p:nvPicPr>
          <p:cNvPr id="4" name="Picture 3" descr="IMG_2269.JPG"/>
          <p:cNvPicPr>
            <a:picLocks noChangeAspect="1"/>
          </p:cNvPicPr>
          <p:nvPr/>
        </p:nvPicPr>
        <p:blipFill>
          <a:blip r:embed="rId2" cstate="print"/>
          <a:srcRect l="19186" t="11627" r="21511" b="23256"/>
          <a:stretch>
            <a:fillRect/>
          </a:stretch>
        </p:blipFill>
        <p:spPr>
          <a:xfrm>
            <a:off x="6400800" y="4495800"/>
            <a:ext cx="2590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685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2012 paid off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19200" y="1752600"/>
            <a:ext cx="7010400" cy="4038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Cindy Hughes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Section Office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D-2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Bruce Hardesty District Office D-2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Jones Materials Section D-2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Kevin McClearn, CDE D-2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PCN 12-2120 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Road Builders, Inc.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September 19,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:\Users\bob.lewis\AppData\Local\Microsoft\Windows\Temporary Internet Files\Content.IE5\A9HF7O8E\MP9004010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114800"/>
            <a:ext cx="1828800" cy="226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800" y="1447800"/>
            <a:ext cx="670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 dirty="0">
                <a:latin typeface="Arial" charset="0"/>
              </a:rPr>
              <a:t>Final Submitted to Central Office in a timely manner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District </a:t>
            </a:r>
            <a:r>
              <a:rPr lang="en-US" sz="2000" dirty="0" smtClean="0">
                <a:latin typeface="Arial" charset="0"/>
              </a:rPr>
              <a:t>3</a:t>
            </a:r>
            <a:endParaRPr lang="en-US" sz="2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Section </a:t>
            </a:r>
            <a:r>
              <a:rPr lang="en-US" sz="2000" dirty="0">
                <a:latin typeface="Arial" charset="0"/>
              </a:rPr>
              <a:t>Engineers: 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Travis Spidel, Bryan Dye, Ashley Graves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District </a:t>
            </a:r>
            <a:r>
              <a:rPr lang="en-US" sz="2000" dirty="0">
                <a:latin typeface="Arial" charset="0"/>
              </a:rPr>
              <a:t>Checker: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Dana Johnson </a:t>
            </a: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TEBM- 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Tim Sharp &amp; Daryl Price</a:t>
            </a: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CDE -    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Greg Meredith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Finals on Time Index </a:t>
            </a:r>
            <a:r>
              <a:rPr lang="en-US" sz="1000" dirty="0">
                <a:latin typeface="Arial" charset="0"/>
              </a:rPr>
              <a:t>(FOTI)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256 days</a:t>
            </a:r>
            <a:endParaRPr lang="en-US" sz="2800" dirty="0"/>
          </a:p>
          <a:p>
            <a:pPr marL="342900" indent="-342900">
              <a:spcBef>
                <a:spcPct val="20000"/>
              </a:spcBef>
            </a:pPr>
            <a:r>
              <a:rPr lang="en-US" sz="2800" dirty="0"/>
              <a:t>____________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dirty="0" smtClean="0"/>
              <a:t>Steven D. Criswell,  Former Director</a:t>
            </a:r>
            <a:endParaRPr lang="en-US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Honorable Mention 1/1/12 </a:t>
            </a:r>
            <a:r>
              <a:rPr lang="en-US" sz="3200" dirty="0">
                <a:solidFill>
                  <a:schemeClr val="tx2"/>
                </a:solidFill>
              </a:rPr>
              <a:t>to </a:t>
            </a:r>
            <a:r>
              <a:rPr lang="en-US" sz="3200" dirty="0" smtClean="0">
                <a:solidFill>
                  <a:schemeClr val="tx2"/>
                </a:solidFill>
              </a:rPr>
              <a:t>12/31/12</a:t>
            </a:r>
            <a:r>
              <a:rPr lang="en-US" sz="3200" dirty="0">
                <a:solidFill>
                  <a:schemeClr val="tx2"/>
                </a:solidFill>
              </a:rPr>
              <a:t/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KYTC Division of Construction</a:t>
            </a:r>
          </a:p>
        </p:txBody>
      </p:sp>
      <p:pic>
        <p:nvPicPr>
          <p:cNvPr id="5" name="Picture 4" descr="IMG_2271.JPG"/>
          <p:cNvPicPr>
            <a:picLocks noChangeAspect="1"/>
          </p:cNvPicPr>
          <p:nvPr/>
        </p:nvPicPr>
        <p:blipFill>
          <a:blip r:embed="rId2" cstate="print"/>
          <a:srcRect l="49615" t="4615" r="1923" b="32308"/>
          <a:stretch>
            <a:fillRect/>
          </a:stretch>
        </p:blipFill>
        <p:spPr>
          <a:xfrm>
            <a:off x="5562600" y="3429000"/>
            <a:ext cx="3200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800" y="1447800"/>
            <a:ext cx="670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 dirty="0">
                <a:latin typeface="Arial" charset="0"/>
              </a:rPr>
              <a:t>Final Submitted to Central Office </a:t>
            </a:r>
            <a:r>
              <a:rPr lang="en-US" b="1" i="1" dirty="0" smtClean="0">
                <a:latin typeface="Arial" charset="0"/>
              </a:rPr>
              <a:t>“finally”</a:t>
            </a:r>
            <a:endParaRPr lang="en-US" b="1" i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District 7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Section </a:t>
            </a:r>
            <a:r>
              <a:rPr lang="en-US" sz="2000" dirty="0">
                <a:latin typeface="Arial" charset="0"/>
              </a:rPr>
              <a:t>Engineers: 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Tony </a:t>
            </a:r>
            <a:r>
              <a:rPr lang="en-US" sz="2000" dirty="0" err="1" smtClean="0">
                <a:solidFill>
                  <a:schemeClr val="accent2"/>
                </a:solidFill>
                <a:latin typeface="Arial" charset="0"/>
              </a:rPr>
              <a:t>McGaga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, Shawn Russell, </a:t>
            </a:r>
            <a:r>
              <a:rPr lang="en-US" sz="2000" dirty="0" err="1" smtClean="0">
                <a:solidFill>
                  <a:schemeClr val="accent2"/>
                </a:solidFill>
                <a:latin typeface="Arial" charset="0"/>
              </a:rPr>
              <a:t>Charolote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 Faeth, </a:t>
            </a:r>
            <a:r>
              <a:rPr lang="en-US" sz="2000" dirty="0" err="1" smtClean="0">
                <a:solidFill>
                  <a:schemeClr val="accent2"/>
                </a:solidFill>
                <a:latin typeface="Arial" charset="0"/>
              </a:rPr>
              <a:t>Jonanath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 Taylor/Brandon Campbell, Fazi Sherkat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District </a:t>
            </a:r>
            <a:r>
              <a:rPr lang="en-US" sz="2000" dirty="0">
                <a:latin typeface="Arial" charset="0"/>
              </a:rPr>
              <a:t>Checker: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George Taylor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DME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– </a:t>
            </a:r>
            <a:r>
              <a:rPr lang="en-US" sz="2000" dirty="0" err="1" smtClean="0">
                <a:solidFill>
                  <a:schemeClr val="accent2"/>
                </a:solidFill>
                <a:latin typeface="Arial" charset="0"/>
              </a:rPr>
              <a:t>Sylar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 Hopper</a:t>
            </a: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TEBM- 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Matt Simpson &amp; E. Steve Farmer</a:t>
            </a: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CDE -    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James E. Ballinger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Largest Number of Finals Paid-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 ~</a:t>
            </a:r>
            <a:r>
              <a:rPr lang="en-US" sz="3200" dirty="0" smtClean="0">
                <a:solidFill>
                  <a:schemeClr val="accent2"/>
                </a:solidFill>
                <a:latin typeface="Arial" charset="0"/>
              </a:rPr>
              <a:t>140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/>
              <a:t>____________</a:t>
            </a:r>
            <a:endParaRPr lang="en-US" sz="2800" dirty="0"/>
          </a:p>
          <a:p>
            <a:pPr marL="342900" indent="-342900">
              <a:spcBef>
                <a:spcPct val="20000"/>
              </a:spcBef>
            </a:pPr>
            <a:r>
              <a:rPr lang="en-US" sz="1200" dirty="0" smtClean="0"/>
              <a:t>Steven D. Criswell,  Former Director</a:t>
            </a:r>
            <a:endParaRPr lang="en-US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Honorable Mention 1/1/12 </a:t>
            </a:r>
            <a:r>
              <a:rPr lang="en-US" sz="3200" dirty="0">
                <a:solidFill>
                  <a:schemeClr val="tx2"/>
                </a:solidFill>
              </a:rPr>
              <a:t>to </a:t>
            </a:r>
            <a:r>
              <a:rPr lang="en-US" sz="3200" dirty="0" smtClean="0">
                <a:solidFill>
                  <a:schemeClr val="tx2"/>
                </a:solidFill>
              </a:rPr>
              <a:t>12/31/12</a:t>
            </a:r>
            <a:r>
              <a:rPr lang="en-US" sz="3200" dirty="0">
                <a:solidFill>
                  <a:schemeClr val="tx2"/>
                </a:solidFill>
              </a:rPr>
              <a:t/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KYTC Division of Construction</a:t>
            </a:r>
          </a:p>
        </p:txBody>
      </p:sp>
      <p:pic>
        <p:nvPicPr>
          <p:cNvPr id="5" name="Picture 4" descr="IMG_2271.JPG"/>
          <p:cNvPicPr>
            <a:picLocks noChangeAspect="1"/>
          </p:cNvPicPr>
          <p:nvPr/>
        </p:nvPicPr>
        <p:blipFill>
          <a:blip r:embed="rId2" cstate="print"/>
          <a:srcRect l="49615" t="4615" r="1923" b="32308"/>
          <a:stretch>
            <a:fillRect/>
          </a:stretch>
        </p:blipFill>
        <p:spPr>
          <a:xfrm>
            <a:off x="6343186" y="4191000"/>
            <a:ext cx="2419814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800" y="1447800"/>
            <a:ext cx="670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 dirty="0">
                <a:latin typeface="Arial" charset="0"/>
              </a:rPr>
              <a:t>Final Submitted to Central Office in a timely manner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District </a:t>
            </a:r>
            <a:r>
              <a:rPr lang="en-US" sz="2000" dirty="0" smtClean="0">
                <a:latin typeface="Arial" charset="0"/>
              </a:rPr>
              <a:t>2</a:t>
            </a:r>
            <a:endParaRPr lang="en-US" sz="2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Section </a:t>
            </a:r>
            <a:r>
              <a:rPr lang="en-US" sz="2000" dirty="0">
                <a:latin typeface="Arial" charset="0"/>
              </a:rPr>
              <a:t>Engineers: 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Cindy Hughes, Craig Wyatt, Nick Stalling &amp; Kevin Collignon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District </a:t>
            </a:r>
            <a:r>
              <a:rPr lang="en-US" sz="2000" dirty="0">
                <a:latin typeface="Arial" charset="0"/>
              </a:rPr>
              <a:t>Checker: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Bruce Hardesty</a:t>
            </a: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TEBM- 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Jason Ward &amp; Brad </a:t>
            </a:r>
            <a:r>
              <a:rPr lang="en-US" sz="2000" dirty="0" err="1" smtClean="0">
                <a:solidFill>
                  <a:schemeClr val="accent2"/>
                </a:solidFill>
                <a:latin typeface="Arial" charset="0"/>
              </a:rPr>
              <a:t>Houch</a:t>
            </a: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CDE -	Kevin McClearn</a:t>
            </a: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Finals on Time Index </a:t>
            </a:r>
            <a:r>
              <a:rPr lang="en-US" sz="1000" dirty="0">
                <a:latin typeface="Arial" charset="0"/>
              </a:rPr>
              <a:t>(FOTI)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155days</a:t>
            </a:r>
            <a:endParaRPr lang="en-US" sz="2800" dirty="0"/>
          </a:p>
          <a:p>
            <a:pPr marL="342900" indent="-342900">
              <a:spcBef>
                <a:spcPct val="20000"/>
              </a:spcBef>
            </a:pPr>
            <a:r>
              <a:rPr lang="en-US" sz="2800" dirty="0"/>
              <a:t>____________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dirty="0" smtClean="0"/>
              <a:t>Steven D. Criswell,  Former Director</a:t>
            </a:r>
            <a:endParaRPr lang="en-US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 Best of Class 1/1/12 </a:t>
            </a:r>
            <a:r>
              <a:rPr lang="en-US" sz="3200" dirty="0">
                <a:solidFill>
                  <a:schemeClr val="tx2"/>
                </a:solidFill>
              </a:rPr>
              <a:t>to </a:t>
            </a:r>
            <a:r>
              <a:rPr lang="en-US" sz="3200" dirty="0" smtClean="0">
                <a:solidFill>
                  <a:schemeClr val="tx2"/>
                </a:solidFill>
              </a:rPr>
              <a:t>12/31/12</a:t>
            </a:r>
            <a:r>
              <a:rPr lang="en-US" sz="3200" dirty="0">
                <a:solidFill>
                  <a:schemeClr val="tx2"/>
                </a:solidFill>
              </a:rPr>
              <a:t/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KYTC Division of Construction</a:t>
            </a:r>
          </a:p>
        </p:txBody>
      </p:sp>
      <p:pic>
        <p:nvPicPr>
          <p:cNvPr id="5" name="Picture 4" descr="IMG_2271.JPG"/>
          <p:cNvPicPr>
            <a:picLocks noChangeAspect="1"/>
          </p:cNvPicPr>
          <p:nvPr/>
        </p:nvPicPr>
        <p:blipFill>
          <a:blip r:embed="rId2" cstate="print"/>
          <a:srcRect l="49615" t="4615" r="1923" b="32308"/>
          <a:stretch>
            <a:fillRect/>
          </a:stretch>
        </p:blipFill>
        <p:spPr>
          <a:xfrm>
            <a:off x="5562600" y="3429000"/>
            <a:ext cx="3200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429250" cy="48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0" y="685800"/>
            <a:ext cx="8014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Time from Formal Acceptance to </a:t>
            </a:r>
            <a:r>
              <a:rPr lang="en-US" sz="2800" i="1" dirty="0"/>
              <a:t>Final</a:t>
            </a:r>
            <a:r>
              <a:rPr lang="en-US" sz="2800" i="1" dirty="0" smtClean="0"/>
              <a:t> Payment</a:t>
            </a:r>
            <a:endParaRPr lang="en-US" sz="28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572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Order in DRAFT status not modified since 12/31/12???  Are they still valid, if so get them finished and ready for review!!!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1066800"/>
            <a:ext cx="8848725" cy="28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038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 a change order, get ready for review and send it on it way!!!</a:t>
            </a:r>
            <a:endParaRPr lang="en-US" sz="2400" dirty="0"/>
          </a:p>
        </p:txBody>
      </p:sp>
      <p:pic>
        <p:nvPicPr>
          <p:cNvPr id="7" name="Picture 6" descr="IMG_2269.JPG"/>
          <p:cNvPicPr>
            <a:picLocks noChangeAspect="1"/>
          </p:cNvPicPr>
          <p:nvPr/>
        </p:nvPicPr>
        <p:blipFill>
          <a:blip r:embed="rId3" cstate="print"/>
          <a:srcRect l="19186" t="11627" r="21511" b="23256"/>
          <a:stretch>
            <a:fillRect/>
          </a:stretch>
        </p:blipFill>
        <p:spPr>
          <a:xfrm>
            <a:off x="3352800" y="4684058"/>
            <a:ext cx="2362200" cy="19453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76457"/>
            <a:ext cx="5105400" cy="268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030563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2971800"/>
            <a:ext cx="52578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Robert C. Lewis, PE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/>
              <a:t>Executive Advisor</a:t>
            </a:r>
            <a:endParaRPr lang="en-US" sz="2000" dirty="0"/>
          </a:p>
          <a:p>
            <a:pPr algn="ctr">
              <a:spcBef>
                <a:spcPct val="50000"/>
              </a:spcBef>
            </a:pPr>
            <a:r>
              <a:rPr lang="en-US" dirty="0"/>
              <a:t>200 </a:t>
            </a:r>
            <a:r>
              <a:rPr lang="en-US" dirty="0" err="1"/>
              <a:t>Mero</a:t>
            </a:r>
            <a:r>
              <a:rPr lang="en-US" dirty="0"/>
              <a:t> </a:t>
            </a:r>
            <a:r>
              <a:rPr lang="en-US" dirty="0" smtClean="0"/>
              <a:t>Street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TCOB 6</a:t>
            </a:r>
            <a:r>
              <a:rPr lang="en-US" baseline="30000" dirty="0" smtClean="0"/>
              <a:t>th</a:t>
            </a:r>
            <a:r>
              <a:rPr lang="en-US" dirty="0" smtClean="0"/>
              <a:t> Floor West SHE Office</a:t>
            </a: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/>
              <a:t>Frankfort,  KY 40622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E-mail </a:t>
            </a:r>
            <a:r>
              <a:rPr lang="en-US" dirty="0">
                <a:hlinkClick r:id="rId2"/>
              </a:rPr>
              <a:t>Bob.lewis@ky.gov</a:t>
            </a: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/>
              <a:t>Cell </a:t>
            </a:r>
            <a:r>
              <a:rPr lang="en-US" dirty="0" smtClean="0"/>
              <a:t>502-229-4809</a:t>
            </a: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/>
              <a:t>Office 502-564-3730  ext </a:t>
            </a:r>
            <a:r>
              <a:rPr lang="en-US" dirty="0" smtClean="0"/>
              <a:t>3029</a:t>
            </a:r>
            <a:endParaRPr lang="en-US" dirty="0"/>
          </a:p>
        </p:txBody>
      </p:sp>
      <p:pic>
        <p:nvPicPr>
          <p:cNvPr id="3" name="Picture 2" descr="lucrene.JPG"/>
          <p:cNvPicPr>
            <a:picLocks noChangeAspect="1"/>
          </p:cNvPicPr>
          <p:nvPr/>
        </p:nvPicPr>
        <p:blipFill>
          <a:blip r:embed="rId3" cstate="print"/>
          <a:srcRect t="18750" r="-3125"/>
          <a:stretch>
            <a:fillRect/>
          </a:stretch>
        </p:blipFill>
        <p:spPr>
          <a:xfrm>
            <a:off x="2743200" y="609600"/>
            <a:ext cx="33528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0774"/>
            <a:ext cx="7619999" cy="61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Final submitted in Timely Manner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762000"/>
          </a:xfrm>
        </p:spPr>
        <p:txBody>
          <a:bodyPr/>
          <a:lstStyle/>
          <a:p>
            <a:r>
              <a:rPr lang="en-US" dirty="0" smtClean="0"/>
              <a:t>It can be done!</a:t>
            </a:r>
            <a:endParaRPr lang="en-US" dirty="0"/>
          </a:p>
        </p:txBody>
      </p:sp>
      <p:pic>
        <p:nvPicPr>
          <p:cNvPr id="7" name="Picture 6" descr="DCP_0156.JPG"/>
          <p:cNvPicPr>
            <a:picLocks noChangeAspect="1"/>
          </p:cNvPicPr>
          <p:nvPr/>
        </p:nvPicPr>
        <p:blipFill>
          <a:blip r:embed="rId2" cstate="print"/>
          <a:srcRect l="34000" t="18079" r="14000"/>
          <a:stretch>
            <a:fillRect/>
          </a:stretch>
        </p:blipFill>
        <p:spPr>
          <a:xfrm>
            <a:off x="609600" y="3048000"/>
            <a:ext cx="3276600" cy="3426253"/>
          </a:xfrm>
          <a:prstGeom prst="rect">
            <a:avLst/>
          </a:prstGeom>
        </p:spPr>
      </p:pic>
      <p:pic>
        <p:nvPicPr>
          <p:cNvPr id="9" name="Picture 8" descr="IMG_2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048000"/>
            <a:ext cx="4495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1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Time from Formal Acceptance to Final Payment</a:t>
            </a:r>
          </a:p>
          <a:p>
            <a:endParaRPr lang="en-US" dirty="0"/>
          </a:p>
          <a:p>
            <a:r>
              <a:rPr lang="en-US" sz="2000" dirty="0" smtClean="0"/>
              <a:t>Variables include:</a:t>
            </a:r>
          </a:p>
          <a:p>
            <a:r>
              <a:rPr lang="en-US" sz="2800" dirty="0" smtClean="0"/>
              <a:t>Time to check final</a:t>
            </a:r>
          </a:p>
          <a:p>
            <a:r>
              <a:rPr lang="en-US" sz="2800" dirty="0" smtClean="0"/>
              <a:t>If documentation maintained as Contract progresses  </a:t>
            </a:r>
          </a:p>
          <a:p>
            <a:r>
              <a:rPr lang="en-US" sz="2800" dirty="0" smtClean="0"/>
              <a:t>Complexity of Project</a:t>
            </a:r>
          </a:p>
          <a:p>
            <a:r>
              <a:rPr lang="en-US" sz="2800" dirty="0" smtClean="0"/>
              <a:t>Time for Material Certification </a:t>
            </a:r>
          </a:p>
          <a:p>
            <a:endParaRPr lang="en-US" sz="2800" dirty="0" smtClean="0"/>
          </a:p>
          <a:p>
            <a:r>
              <a:rPr lang="en-US" sz="2800" dirty="0" smtClean="0"/>
              <a:t>Time for Contractor to sign Final Release</a:t>
            </a:r>
          </a:p>
          <a:p>
            <a:r>
              <a:rPr lang="en-US" sz="2800" dirty="0" smtClean="0"/>
              <a:t>Time returned (2 week payment cycle)</a:t>
            </a:r>
          </a:p>
          <a:p>
            <a:r>
              <a:rPr lang="en-US" sz="2800" dirty="0" smtClean="0"/>
              <a:t>Funds not available to pay final (Engineering Cost overrun)</a:t>
            </a:r>
          </a:p>
          <a:p>
            <a:r>
              <a:rPr lang="en-US" sz="2800" dirty="0" smtClean="0"/>
              <a:t>Contractor Claim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 for Timely Final Payments.</a:t>
            </a:r>
          </a:p>
          <a:p>
            <a:endParaRPr lang="en-US" dirty="0"/>
          </a:p>
          <a:p>
            <a:r>
              <a:rPr lang="en-US" dirty="0" smtClean="0"/>
              <a:t>Contractor finished the work, we Formally Accepted their work, let’s pay them</a:t>
            </a:r>
          </a:p>
          <a:p>
            <a:endParaRPr lang="en-US" dirty="0" smtClean="0"/>
          </a:p>
          <a:p>
            <a:r>
              <a:rPr lang="en-US" dirty="0" smtClean="0"/>
              <a:t>FHWA continually sends out request for why Program (money) has been inactive</a:t>
            </a:r>
          </a:p>
          <a:p>
            <a:endParaRPr lang="en-US" dirty="0" smtClean="0"/>
          </a:p>
          <a:p>
            <a:r>
              <a:rPr lang="en-US" dirty="0" smtClean="0"/>
              <a:t>Capital Project funds expire at end of Fiscal Year (June 30)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Because it is the right thing to do</a:t>
            </a:r>
          </a:p>
          <a:p>
            <a:endParaRPr lang="en-US" dirty="0" smtClean="0"/>
          </a:p>
          <a:p>
            <a:r>
              <a:rPr lang="en-US" dirty="0" smtClean="0"/>
              <a:t>Program Management cannot access an under run until Program closed out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Less e-mails asking why project not paid off</a:t>
            </a:r>
          </a:p>
          <a:p>
            <a:endParaRPr lang="en-US" dirty="0" smtClean="0"/>
          </a:p>
          <a:p>
            <a:r>
              <a:rPr lang="en-US" dirty="0" smtClean="0"/>
              <a:t>Specifications section 109.06 state after 180 days to submit final estimate to contractor, after which they have 60 days to agree or disagree.</a:t>
            </a:r>
          </a:p>
          <a:p>
            <a:endParaRPr lang="en-US" dirty="0"/>
          </a:p>
          <a:p>
            <a:r>
              <a:rPr lang="en-US" dirty="0" smtClean="0"/>
              <a:t>Upon request contractor can request Demobilization payment after 180 calendars of formal acceptance less $1000.  This is hassle!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8014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Time from Formal Acceptance to </a:t>
            </a:r>
            <a:r>
              <a:rPr lang="en-US" sz="2800" i="1" dirty="0"/>
              <a:t>Final</a:t>
            </a:r>
            <a:r>
              <a:rPr lang="en-US" sz="2800" i="1" dirty="0" smtClean="0"/>
              <a:t> Payment</a:t>
            </a:r>
            <a:endParaRPr lang="en-US" sz="28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685800"/>
            <a:ext cx="4595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Time from Formal Acceptance to Final Payment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11430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Benchmark should be 120 days. We can do it!! 9 out of 12 have done it at least one last year!  63 out of 732 contracts total.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881687" cy="458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685800"/>
            <a:ext cx="4595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Time from Formal Acceptance to Final Payment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2057400" cy="49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11430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Benchmark should be 120 days. We can do it!! 9 out of 12 have done it at least one last year!  </a:t>
            </a:r>
            <a:r>
              <a:rPr lang="en-US" smtClean="0"/>
              <a:t>63 out of 732 </a:t>
            </a:r>
            <a:r>
              <a:rPr lang="en-US" dirty="0" smtClean="0"/>
              <a:t>contracts total.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And the best in Class are:</a:t>
            </a:r>
            <a:endParaRPr lang="en-US" sz="3600" dirty="0"/>
          </a:p>
        </p:txBody>
      </p:sp>
      <p:pic>
        <p:nvPicPr>
          <p:cNvPr id="4098" name="Picture 2" descr="C:\Users\bob.lewis\AppData\Local\Microsoft\Windows\Temporary Internet Files\Content.IE5\IL5V9ZK4\MP9003419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2609088" cy="3657600"/>
          </a:xfrm>
          <a:prstGeom prst="rect">
            <a:avLst/>
          </a:prstGeom>
          <a:noFill/>
        </p:spPr>
      </p:pic>
      <p:pic>
        <p:nvPicPr>
          <p:cNvPr id="4099" name="Picture 3" descr="C:\Users\bob.lewis\AppData\Local\Microsoft\Windows\Temporary Internet Files\Content.IE5\A9HF7O8E\MP9004010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2910260" cy="3638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Best in Class  1/1/12 to 12/31/12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KYTC Division of Construction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0" y="1447800"/>
            <a:ext cx="6400800" cy="4648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Final  Paid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off in Timely Manner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District 08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ContID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11-4024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Engineer: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James Jones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District Checker: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Donald Burgin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>
                <a:latin typeface="Arial" charset="0"/>
              </a:rPr>
              <a:t>Materials Section:  </a:t>
            </a:r>
            <a:r>
              <a:rPr lang="en-US" sz="2000" b="1" dirty="0" smtClean="0">
                <a:solidFill>
                  <a:schemeClr val="accent2"/>
                </a:solidFill>
                <a:latin typeface="Arial" charset="0"/>
              </a:rPr>
              <a:t>Matthew Neikirk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TEBM- 	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Bill </a:t>
            </a:r>
            <a:r>
              <a:rPr lang="en-US" sz="2000" b="1" dirty="0" smtClean="0">
                <a:solidFill>
                  <a:schemeClr val="accent2"/>
                </a:solidFill>
                <a:latin typeface="Arial" charset="0"/>
              </a:rPr>
              <a:t>Chaney</a:t>
            </a:r>
            <a:endParaRPr lang="en-US" sz="2000" b="1" dirty="0">
              <a:solidFill>
                <a:schemeClr val="accent2"/>
              </a:solidFill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CDE-	 </a:t>
            </a:r>
            <a:r>
              <a:rPr lang="en-US" sz="2000" b="1" dirty="0" smtClean="0">
                <a:solidFill>
                  <a:schemeClr val="accent2"/>
                </a:solidFill>
                <a:latin typeface="Arial" charset="0"/>
              </a:rPr>
              <a:t>Bruce Neely &amp; Rodney Little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Contractor	</a:t>
            </a:r>
            <a:r>
              <a:rPr lang="en-US" sz="2000" b="1" dirty="0" smtClean="0">
                <a:solidFill>
                  <a:schemeClr val="accent2"/>
                </a:solidFill>
                <a:latin typeface="Arial" charset="0"/>
              </a:rPr>
              <a:t>Dallas Dean, Inc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inals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ndex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days.  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 smtClean="0">
                <a:latin typeface="Arial" charset="0"/>
              </a:rPr>
              <a:t>Steven D. Criswell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Former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Director</a:t>
            </a:r>
          </a:p>
        </p:txBody>
      </p:sp>
      <p:pic>
        <p:nvPicPr>
          <p:cNvPr id="4" name="Picture 3" descr="C:\Users\bob.lewis\AppData\Local\Microsoft\Windows\Temporary Internet Files\Content.IE5\A9HF7O8E\MP9004010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1828800" cy="226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A7B6F1E46774DBD5C7F1DD129BFD5" ma:contentTypeVersion="4" ma:contentTypeDescription="Create a new document." ma:contentTypeScope="" ma:versionID="15bd51e93a69a96024dcb2415bd3bf46">
  <xsd:schema xmlns:xsd="http://www.w3.org/2001/XMLSchema" xmlns:xs="http://www.w3.org/2001/XMLSchema" xmlns:p="http://schemas.microsoft.com/office/2006/metadata/properties" xmlns:ns1="http://schemas.microsoft.com/sharepoint/v3" xmlns:ns2="9c16dc54-5a24-4afd-a61c-664ec7eab416" targetNamespace="http://schemas.microsoft.com/office/2006/metadata/properties" ma:root="true" ma:fieldsID="a0860fcfb153a9e8d6d1856a0bd2c86a" ns1:_="" ns2:_="">
    <xsd:import namespace="http://schemas.microsoft.com/sharepoint/v3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8AA6AF8-0927-4BD6-BE9F-05011D4993F3}"/>
</file>

<file path=customXml/itemProps2.xml><?xml version="1.0" encoding="utf-8"?>
<ds:datastoreItem xmlns:ds="http://schemas.openxmlformats.org/officeDocument/2006/customXml" ds:itemID="{FEE0C5AE-4365-4B98-BF21-D13C2BD33721}"/>
</file>

<file path=customXml/itemProps3.xml><?xml version="1.0" encoding="utf-8"?>
<ds:datastoreItem xmlns:ds="http://schemas.openxmlformats.org/officeDocument/2006/customXml" ds:itemID="{A2C5BFD5-FB3C-495B-99DA-A13E81404036}"/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671</Words>
  <Application>Microsoft Office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Finals, Change Orders and other stuff that pops into my head</vt:lpstr>
      <vt:lpstr>Slide 2</vt:lpstr>
      <vt:lpstr>Final submitted in Timely Manner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Commonwealth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submitted in Timely Manner</dc:title>
  <dc:creator>KYTC</dc:creator>
  <cp:lastModifiedBy>KYTC</cp:lastModifiedBy>
  <cp:revision>24</cp:revision>
  <dcterms:created xsi:type="dcterms:W3CDTF">2013-03-01T20:50:04Z</dcterms:created>
  <dcterms:modified xsi:type="dcterms:W3CDTF">2013-03-04T19:44:08Z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0x010100112A7B6F1E46774DBD5C7F1DD129BFD5</vt:lpwstr>
  </property>
</Properties>
</file>